
<file path=[Content_Types].xml><?xml version="1.0" encoding="utf-8"?>
<Types xmlns="http://schemas.openxmlformats.org/package/2006/content-types">
  <Default Extension="crdownload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  <p:sldMasterId id="2147483679" r:id="rId2"/>
    <p:sldMasterId id="2147483785" r:id="rId3"/>
    <p:sldMasterId id="2147483795" r:id="rId4"/>
    <p:sldMasterId id="2147483648" r:id="rId5"/>
  </p:sldMasterIdLst>
  <p:notesMasterIdLst>
    <p:notesMasterId r:id="rId34"/>
  </p:notesMasterIdLst>
  <p:sldIdLst>
    <p:sldId id="257" r:id="rId6"/>
    <p:sldId id="259" r:id="rId7"/>
    <p:sldId id="1125" r:id="rId8"/>
    <p:sldId id="289" r:id="rId9"/>
    <p:sldId id="1105" r:id="rId10"/>
    <p:sldId id="348" r:id="rId11"/>
    <p:sldId id="363" r:id="rId12"/>
    <p:sldId id="1106" r:id="rId13"/>
    <p:sldId id="337" r:id="rId14"/>
    <p:sldId id="1136" r:id="rId15"/>
    <p:sldId id="1137" r:id="rId16"/>
    <p:sldId id="1146" r:id="rId17"/>
    <p:sldId id="1126" r:id="rId18"/>
    <p:sldId id="1134" r:id="rId19"/>
    <p:sldId id="1135" r:id="rId20"/>
    <p:sldId id="1132" r:id="rId21"/>
    <p:sldId id="1133" r:id="rId22"/>
    <p:sldId id="1131" r:id="rId23"/>
    <p:sldId id="1140" r:id="rId24"/>
    <p:sldId id="1127" r:id="rId25"/>
    <p:sldId id="1128" r:id="rId26"/>
    <p:sldId id="1129" r:id="rId27"/>
    <p:sldId id="1130" r:id="rId28"/>
    <p:sldId id="1138" r:id="rId29"/>
    <p:sldId id="1145" r:id="rId30"/>
    <p:sldId id="1143" r:id="rId31"/>
    <p:sldId id="1144" r:id="rId32"/>
    <p:sldId id="31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3A77"/>
    <a:srgbClr val="0F80A7"/>
    <a:srgbClr val="BA1327"/>
    <a:srgbClr val="91C5D7"/>
    <a:srgbClr val="FCB130"/>
    <a:srgbClr val="DD6D2D"/>
    <a:srgbClr val="6DA543"/>
    <a:srgbClr val="36B0C9"/>
    <a:srgbClr val="404040"/>
    <a:srgbClr val="B7AE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64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1005" y="8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tl1\Downloads\seasonal-flu-vaccine-effectiveness_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dc.gov\private\M338\qoe2\Flu%20Assignments\2021\2021%20Web%20Review\Updated%20Pages\Batch%202-3%20VE\Copy%20of%20Vaccine-Effectiveness-Chart-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967037430521198E-2"/>
          <c:y val="1.6500838044822882E-2"/>
          <c:w val="0.92642696505797051"/>
          <c:h val="0.81855098209042776"/>
        </c:manualLayout>
      </c:layout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-91"/>
        <c:axId val="431774672"/>
        <c:axId val="431775328"/>
      </c:barChart>
      <c:catAx>
        <c:axId val="431774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/>
                  <a:t>Flu Season</a:t>
                </a:r>
              </a:p>
            </c:rich>
          </c:tx>
          <c:layout>
            <c:manualLayout>
              <c:xMode val="edge"/>
              <c:yMode val="edge"/>
              <c:x val="0.46803343094509015"/>
              <c:y val="0.94308962012839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775328"/>
        <c:crosses val="autoZero"/>
        <c:auto val="1"/>
        <c:lblAlgn val="ctr"/>
        <c:lblOffset val="100"/>
        <c:noMultiLvlLbl val="0"/>
      </c:catAx>
      <c:valAx>
        <c:axId val="4317753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/>
                  <a:t>Percent Effective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77467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Seasonal Flu Vaccine Effectiveness  </a:t>
            </a:r>
          </a:p>
        </c:rich>
      </c:tx>
      <c:layout>
        <c:manualLayout>
          <c:xMode val="edge"/>
          <c:yMode val="edge"/>
          <c:x val="0.15790658916431796"/>
          <c:y val="1.99116021734435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'[Copy of Vaccine-Effectiveness-Chart-2021.xlsx]Sheet1'!$C$24:$C$40</c:f>
              <c:strCache>
                <c:ptCount val="17"/>
                <c:pt idx="0">
                  <c:v>2004-05</c:v>
                </c:pt>
                <c:pt idx="1">
                  <c:v>2005-06</c:v>
                </c:pt>
                <c:pt idx="2">
                  <c:v>2006-07</c:v>
                </c:pt>
                <c:pt idx="3">
                  <c:v>2007-08</c:v>
                </c:pt>
                <c:pt idx="4">
                  <c:v>2008-09</c:v>
                </c:pt>
                <c:pt idx="5">
                  <c:v>2009-10</c:v>
                </c:pt>
                <c:pt idx="6">
                  <c:v>2010-11</c:v>
                </c:pt>
                <c:pt idx="7">
                  <c:v>2011-12</c:v>
                </c:pt>
                <c:pt idx="8">
                  <c:v>2012-13</c:v>
                </c:pt>
                <c:pt idx="9">
                  <c:v>2013-14</c:v>
                </c:pt>
                <c:pt idx="10">
                  <c:v>2014-15</c:v>
                </c:pt>
                <c:pt idx="11">
                  <c:v>2015-16</c:v>
                </c:pt>
                <c:pt idx="12">
                  <c:v>2016-17</c:v>
                </c:pt>
                <c:pt idx="13">
                  <c:v>2017-18</c:v>
                </c:pt>
                <c:pt idx="14">
                  <c:v>2018-19</c:v>
                </c:pt>
                <c:pt idx="15">
                  <c:v>2019-20</c:v>
                </c:pt>
                <c:pt idx="16">
                  <c:v>2020-21*</c:v>
                </c:pt>
              </c:strCache>
            </c:strRef>
          </c:cat>
          <c:val>
            <c:numRef>
              <c:f>'[Copy of Vaccine-Effectiveness-Chart-2021.xlsx]Sheet1'!$D$24:$D$40</c:f>
              <c:numCache>
                <c:formatCode>General</c:formatCode>
                <c:ptCount val="17"/>
                <c:pt idx="0">
                  <c:v>10</c:v>
                </c:pt>
                <c:pt idx="1">
                  <c:v>21</c:v>
                </c:pt>
                <c:pt idx="2">
                  <c:v>52</c:v>
                </c:pt>
                <c:pt idx="3">
                  <c:v>37</c:v>
                </c:pt>
                <c:pt idx="4">
                  <c:v>41</c:v>
                </c:pt>
                <c:pt idx="5">
                  <c:v>56</c:v>
                </c:pt>
                <c:pt idx="6">
                  <c:v>60</c:v>
                </c:pt>
                <c:pt idx="7">
                  <c:v>47</c:v>
                </c:pt>
                <c:pt idx="8">
                  <c:v>49</c:v>
                </c:pt>
                <c:pt idx="9">
                  <c:v>52</c:v>
                </c:pt>
                <c:pt idx="10">
                  <c:v>19</c:v>
                </c:pt>
                <c:pt idx="11">
                  <c:v>48</c:v>
                </c:pt>
                <c:pt idx="12">
                  <c:v>40</c:v>
                </c:pt>
                <c:pt idx="13">
                  <c:v>38</c:v>
                </c:pt>
                <c:pt idx="14">
                  <c:v>29</c:v>
                </c:pt>
                <c:pt idx="15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E2-4391-8272-20C63872DC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-91"/>
        <c:axId val="431774672"/>
        <c:axId val="431775328"/>
      </c:barChart>
      <c:catAx>
        <c:axId val="431774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Flu Season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775328"/>
        <c:crosses val="autoZero"/>
        <c:auto val="1"/>
        <c:lblAlgn val="ctr"/>
        <c:lblOffset val="100"/>
        <c:noMultiLvlLbl val="0"/>
      </c:catAx>
      <c:valAx>
        <c:axId val="4317753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 Effective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774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B232C-0DCA-4996-91E1-983681521DF6}" type="datetimeFigureOut">
              <a:rPr lang="en-CA" smtClean="0"/>
              <a:t>2024-10-24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537AB-16E1-4016-BF2F-34779588AF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1951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537AB-16E1-4016-BF2F-34779588AF2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7049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CDC began estimating influenza vaccine effectiveness annually in 2004–05, this slide captures data beginning in 2008-2009 when the U.S. Influenza Vaccine Effectiveness Network (U.S. Flu VE Network) began. Earlier estimates may not have been representative because they were from only one site.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E5A77-DE4C-4D8D-AB45-C2FE16B972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18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537AB-16E1-4016-BF2F-34779588AF2D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10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crdownload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crdownload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4D4376-E14E-4452-93F4-D9E29425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E0D66-9325-4475-AA66-6272C7ED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2BA24-1F9F-4DEF-A7BB-783A52441D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493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2E85C-85AB-84CE-D0FA-BED31D417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76A02-4172-42CC-6DCB-FD34476BD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7AAE-5075-DF0E-1A88-998DCBE90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0ED5-4461-425F-812D-B4FEE5E704DF}" type="datetimeFigureOut">
              <a:rPr lang="en-CA" smtClean="0"/>
              <a:t>2024-10-24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94EB5-BA51-2467-410D-74BCF952C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0FF31-4D21-3A89-3014-758BDD0EC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DAC5-0E81-46E5-AF66-28E117C2A65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994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C6990-272B-70BE-C156-F8E6D2C2B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D420DC-D977-D598-107E-FDCA04E8B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36F9B-E460-E1D0-61B4-9E9C4AE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B71C-4B58-488D-8A1F-6DE289DE1D49}" type="datetimeFigureOut">
              <a:rPr lang="en-CA" smtClean="0"/>
              <a:t>2024-10-24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01A07-5E18-A5D3-A992-4E39CFC3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FD285-AF59-33ED-1D48-7E3D0DD18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1E7A-FE76-40DA-8482-023C707F5A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5427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C06358-A4F7-5503-ECE3-7F56E75AF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B71C-4B58-488D-8A1F-6DE289DE1D49}" type="datetimeFigureOut">
              <a:rPr lang="en-CA" smtClean="0"/>
              <a:t>2024-10-24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FBF7DA-56CF-A34B-E31A-D3EFD9564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EB807-F771-E04F-63EF-4771F29C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1E7A-FE76-40DA-8482-023C707F5A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642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AC196-80CF-458F-9180-E10284CB4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latin typeface="GothamMedium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015306-F2EC-4D86-A3B2-CC2BC50C9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latin typeface="GothamBook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95628-4DA0-43C9-8F23-C2955E191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1B00D-836A-4B80-A2E0-B6F0AE947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2BA24-1F9F-4DEF-A7BB-783A52441DF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85700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14DB0-7980-44CD-A999-CAA65E6F8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3F63D-D64A-48BE-8779-E4FC37451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8AB66-CE72-4FD3-992D-B640A7F58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645BA-E546-43CD-B831-A2A3ECFEBA3D}" type="datetimeFigureOut">
              <a:rPr lang="en-CA" smtClean="0"/>
              <a:t>2024-10-24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D05AE-1CBC-4A21-A597-0D699871D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582C8-8CF2-4A81-B38F-192F22F31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61F10-AC74-4EA6-BB92-A3E285BEB5C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569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2 -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316991" y="1497584"/>
            <a:ext cx="11875347" cy="0"/>
          </a:xfrm>
          <a:custGeom>
            <a:avLst/>
            <a:gdLst/>
            <a:ahLst/>
            <a:cxnLst/>
            <a:rect l="l" t="t" r="r" b="b"/>
            <a:pathLst>
              <a:path w="8906510">
                <a:moveTo>
                  <a:pt x="0" y="0"/>
                </a:moveTo>
                <a:lnTo>
                  <a:pt x="8906256" y="0"/>
                </a:lnTo>
              </a:path>
            </a:pathLst>
          </a:custGeom>
          <a:ln w="22225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6991" y="747795"/>
            <a:ext cx="11570209" cy="590931"/>
          </a:xfrm>
        </p:spPr>
        <p:txBody>
          <a:bodyPr lIns="0" tIns="0" rIns="0" bIns="0"/>
          <a:lstStyle>
            <a:lvl1pPr>
              <a:lnSpc>
                <a:spcPct val="90000"/>
              </a:lnSpc>
              <a:defRPr sz="4267" b="1" i="0">
                <a:solidFill>
                  <a:schemeClr val="accent3"/>
                </a:solidFill>
                <a:latin typeface="Work Sans" pitchFamily="2" charset="0"/>
                <a:cs typeface="Work Sans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3B55E1-51D6-4124-8548-45B97657C1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5" r="14341" b="31407"/>
          <a:stretch/>
        </p:blipFill>
        <p:spPr>
          <a:xfrm>
            <a:off x="8737601" y="1"/>
            <a:ext cx="3454400" cy="1497579"/>
          </a:xfrm>
          <a:prstGeom prst="rect">
            <a:avLst/>
          </a:prstGeom>
        </p:spPr>
      </p:pic>
      <p:sp>
        <p:nvSpPr>
          <p:cNvPr id="13" name="bk object 17">
            <a:extLst>
              <a:ext uri="{FF2B5EF4-FFF2-40B4-BE49-F238E27FC236}">
                <a16:creationId xmlns:a16="http://schemas.microsoft.com/office/drawing/2014/main" id="{E3085847-2E02-4F2D-8A7C-5E5069796BBD}"/>
              </a:ext>
            </a:extLst>
          </p:cNvPr>
          <p:cNvSpPr/>
          <p:nvPr/>
        </p:nvSpPr>
        <p:spPr>
          <a:xfrm>
            <a:off x="316991" y="6070600"/>
            <a:ext cx="11875347" cy="0"/>
          </a:xfrm>
          <a:custGeom>
            <a:avLst/>
            <a:gdLst/>
            <a:ahLst/>
            <a:cxnLst/>
            <a:rect l="l" t="t" r="r" b="b"/>
            <a:pathLst>
              <a:path w="8906510">
                <a:moveTo>
                  <a:pt x="0" y="0"/>
                </a:moveTo>
                <a:lnTo>
                  <a:pt x="8906256" y="0"/>
                </a:lnTo>
              </a:path>
            </a:pathLst>
          </a:custGeom>
          <a:ln w="22225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ADFFFF88-9C4D-45D2-9B39-1B91194B71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1200" y="1832088"/>
            <a:ext cx="10769600" cy="1596912"/>
          </a:xfrm>
        </p:spPr>
        <p:txBody>
          <a:bodyPr/>
          <a:lstStyle>
            <a:lvl1pPr marL="228600" indent="-228600">
              <a:lnSpc>
                <a:spcPct val="107000"/>
              </a:lnSpc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40080" indent="-228600">
              <a:lnSpc>
                <a:spcPct val="107000"/>
              </a:lnSpc>
              <a:buSzPct val="80000"/>
              <a:buFontTx/>
              <a:buBlip>
                <a:blip r:embed="rId3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97280" indent="-182880">
              <a:lnSpc>
                <a:spcPct val="107000"/>
              </a:lnSpc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508760" indent="-228600">
              <a:lnSpc>
                <a:spcPct val="107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>
              <a:lnSpc>
                <a:spcPct val="107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Holder 6">
            <a:extLst>
              <a:ext uri="{FF2B5EF4-FFF2-40B4-BE49-F238E27FC236}">
                <a16:creationId xmlns:a16="http://schemas.microsoft.com/office/drawing/2014/main" id="{482F104B-2507-4C2B-8439-78B176667E5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582064" y="6381339"/>
            <a:ext cx="29294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  <a:cs typeface="Arial"/>
              </a:defRPr>
            </a:lvl1pPr>
          </a:lstStyle>
          <a:p>
            <a:pPr marL="50797">
              <a:spcBef>
                <a:spcPts val="80"/>
              </a:spcBef>
            </a:pPr>
            <a:fld id="{81D60167-4931-47E6-BA6A-407CBD079E47}" type="slidenum">
              <a:rPr lang="en-US" spc="-7" smtClean="0"/>
              <a:pPr marL="50797">
                <a:spcBef>
                  <a:spcPts val="80"/>
                </a:spcBef>
              </a:pPr>
              <a:t>‹#›</a:t>
            </a:fld>
            <a:endParaRPr lang="en-US" spc="-7" dirty="0"/>
          </a:p>
        </p:txBody>
      </p:sp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450D744D-F388-4D73-86BD-5C82024EF4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1" y="6208994"/>
            <a:ext cx="1790299" cy="529357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E7CAFE1D-860E-4375-B628-C2B4C9DAE6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05" y="6262762"/>
            <a:ext cx="978376" cy="345693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3A395D8B-0236-4C71-A429-C8EF2FAE6E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519" y="6303235"/>
            <a:ext cx="1208870" cy="250832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173DFC05-5BF4-4F31-8AC5-5F7E1A20A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/>
          <a:stretch/>
        </p:blipFill>
        <p:spPr>
          <a:xfrm>
            <a:off x="6009901" y="6102248"/>
            <a:ext cx="1408566" cy="712244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55FF91ED-B861-410B-9295-EACB5D90A81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8" y="6282998"/>
            <a:ext cx="1026955" cy="380354"/>
          </a:xfrm>
          <a:prstGeom prst="rect">
            <a:avLst/>
          </a:prstGeom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2904D858-B7EE-4B39-99BE-E4B91219B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18"/>
          <a:stretch/>
        </p:blipFill>
        <p:spPr>
          <a:xfrm>
            <a:off x="3451107" y="6270615"/>
            <a:ext cx="1041163" cy="392737"/>
          </a:xfrm>
          <a:prstGeom prst="rect">
            <a:avLst/>
          </a:prstGeom>
        </p:spPr>
      </p:pic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46C2A1-D491-4E9E-BBB3-84E91D143ED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727" y="6102248"/>
            <a:ext cx="1108933" cy="620543"/>
          </a:xfrm>
          <a:prstGeom prst="rect">
            <a:avLst/>
          </a:prstGeom>
        </p:spPr>
      </p:pic>
      <p:pic>
        <p:nvPicPr>
          <p:cNvPr id="24" name="Picture 23" descr="Text&#10;&#10;Description automatically generated with medium confidence">
            <a:extLst>
              <a:ext uri="{FF2B5EF4-FFF2-40B4-BE49-F238E27FC236}">
                <a16:creationId xmlns:a16="http://schemas.microsoft.com/office/drawing/2014/main" id="{B843B1BC-3D89-407A-89B0-45AEA9965FE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734" y="6240393"/>
            <a:ext cx="905035" cy="50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7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4D4376-E14E-4452-93F4-D9E29425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E0D66-9325-4475-AA66-6272C7ED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2BA24-1F9F-4DEF-A7BB-783A52441D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4933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48B3-FCAA-4548-8BCE-4244D1F23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4352E-2BB2-4B5E-A76E-4773B7B12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96D6D-0781-45BD-A683-A7811CB84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90D98-45EB-4393-BE20-27D952E6BEB9}" type="datetimeFigureOut">
              <a:rPr lang="en-CA" smtClean="0"/>
              <a:t>2024-10-24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B5DB9-F94C-48B1-A775-7A729A709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34085-4794-4E56-9E1C-3172F8E2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2BA24-1F9F-4DEF-A7BB-783A52441D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3917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Footer -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48402" y="2834781"/>
            <a:ext cx="6095196" cy="1641347"/>
          </a:xfrm>
        </p:spPr>
        <p:txBody>
          <a:bodyPr lIns="0" tIns="0" rIns="0" bIns="0"/>
          <a:lstStyle>
            <a:lvl1pPr>
              <a:defRPr sz="5333" b="1" i="0">
                <a:solidFill>
                  <a:schemeClr val="accent3"/>
                </a:solidFill>
                <a:latin typeface="Work Sans" pitchFamily="2" charset="0"/>
                <a:cs typeface="Work Sans" pitchFamily="2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bk object 17">
            <a:extLst>
              <a:ext uri="{FF2B5EF4-FFF2-40B4-BE49-F238E27FC236}">
                <a16:creationId xmlns:a16="http://schemas.microsoft.com/office/drawing/2014/main" id="{82541881-5C84-4EEC-8B04-EB7E04ECC5CE}"/>
              </a:ext>
            </a:extLst>
          </p:cNvPr>
          <p:cNvSpPr/>
          <p:nvPr/>
        </p:nvSpPr>
        <p:spPr>
          <a:xfrm>
            <a:off x="316991" y="6070600"/>
            <a:ext cx="11875347" cy="0"/>
          </a:xfrm>
          <a:custGeom>
            <a:avLst/>
            <a:gdLst/>
            <a:ahLst/>
            <a:cxnLst/>
            <a:rect l="l" t="t" r="r" b="b"/>
            <a:pathLst>
              <a:path w="8906510">
                <a:moveTo>
                  <a:pt x="0" y="0"/>
                </a:moveTo>
                <a:lnTo>
                  <a:pt x="8906256" y="0"/>
                </a:lnTo>
              </a:path>
            </a:pathLst>
          </a:custGeom>
          <a:ln w="22225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Holder 6">
            <a:extLst>
              <a:ext uri="{FF2B5EF4-FFF2-40B4-BE49-F238E27FC236}">
                <a16:creationId xmlns:a16="http://schemas.microsoft.com/office/drawing/2014/main" id="{BBEF6BFE-7549-4E27-8C44-D1B1DF71F40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582064" y="6381339"/>
            <a:ext cx="29294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  <a:cs typeface="Arial"/>
              </a:defRPr>
            </a:lvl1pPr>
          </a:lstStyle>
          <a:p>
            <a:pPr marL="50797">
              <a:spcBef>
                <a:spcPts val="80"/>
              </a:spcBef>
            </a:pPr>
            <a:fld id="{81D60167-4931-47E6-BA6A-407CBD079E47}" type="slidenum">
              <a:rPr lang="en-US" spc="-7" smtClean="0"/>
              <a:pPr marL="50797">
                <a:spcBef>
                  <a:spcPts val="80"/>
                </a:spcBef>
              </a:pPr>
              <a:t>‹#›</a:t>
            </a:fld>
            <a:endParaRPr lang="en-US" spc="-7" dirty="0"/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ABD5DA84-D52B-44F7-9E3B-21BF4FE13A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1" y="6208994"/>
            <a:ext cx="1790299" cy="529357"/>
          </a:xfrm>
          <a:prstGeom prst="rect">
            <a:avLst/>
          </a:prstGeom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A01E3CD6-5C41-43DF-BE0A-19D44D4F29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05" y="6262762"/>
            <a:ext cx="978376" cy="345693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DBD3F7A1-8027-445B-A39B-C5E73FE888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519" y="6303235"/>
            <a:ext cx="1208870" cy="250832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E3208D3D-DFD9-4406-974E-6A4D7834CA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/>
          <a:stretch/>
        </p:blipFill>
        <p:spPr>
          <a:xfrm>
            <a:off x="6009901" y="6102248"/>
            <a:ext cx="1408566" cy="712244"/>
          </a:xfrm>
          <a:prstGeom prst="rect">
            <a:avLst/>
          </a:prstGeom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59A09D99-BFCA-497F-BAA0-27283BBDC1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8" y="6282998"/>
            <a:ext cx="1026955" cy="380354"/>
          </a:xfrm>
          <a:prstGeom prst="rect">
            <a:avLst/>
          </a:prstGeom>
        </p:spPr>
      </p:pic>
      <p:pic>
        <p:nvPicPr>
          <p:cNvPr id="27" name="Picture 26" descr="Text&#10;&#10;Description automatically generated">
            <a:extLst>
              <a:ext uri="{FF2B5EF4-FFF2-40B4-BE49-F238E27FC236}">
                <a16:creationId xmlns:a16="http://schemas.microsoft.com/office/drawing/2014/main" id="{0EFF8054-9415-49BA-84A9-D013709B2C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18"/>
          <a:stretch/>
        </p:blipFill>
        <p:spPr>
          <a:xfrm>
            <a:off x="3451107" y="6270615"/>
            <a:ext cx="1041163" cy="392737"/>
          </a:xfrm>
          <a:prstGeom prst="rect">
            <a:avLst/>
          </a:prstGeom>
        </p:spPr>
      </p:pic>
      <p:pic>
        <p:nvPicPr>
          <p:cNvPr id="28" name="Picture 2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753F101-F455-4DFF-98F5-8A2535A6E3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727" y="6102248"/>
            <a:ext cx="1108933" cy="620543"/>
          </a:xfrm>
          <a:prstGeom prst="rect">
            <a:avLst/>
          </a:prstGeom>
        </p:spPr>
      </p:pic>
      <p:pic>
        <p:nvPicPr>
          <p:cNvPr id="29" name="Picture 28" descr="Text&#10;&#10;Description automatically generated with medium confidence">
            <a:extLst>
              <a:ext uri="{FF2B5EF4-FFF2-40B4-BE49-F238E27FC236}">
                <a16:creationId xmlns:a16="http://schemas.microsoft.com/office/drawing/2014/main" id="{A5E1313B-7131-4511-85DF-92E9CC4FB40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734" y="6240393"/>
            <a:ext cx="905035" cy="50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8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B384A-1C30-E93C-119B-D420D61F8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6A5CB5-9E01-20AC-1791-45DC1B526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B0A42-5B96-DA73-6122-0BC18A441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0D10-7A7F-4046-8064-A3C18B1531DF}" type="datetimeFigureOut">
              <a:rPr lang="en-CA" smtClean="0"/>
              <a:t>2024-10-24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4DE6-AC2D-724A-F039-B94629FF4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ED459-E3F8-3318-CC8E-D1CD6126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A725-474A-4382-AA4F-309114E47A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974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4D4376-E14E-4452-93F4-D9E29425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E0D66-9325-4475-AA66-6272C7ED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2BA24-1F9F-4DEF-A7BB-783A52441D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587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D3D9-C68D-4283-9A67-C3A79C838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ED80C-CE45-4FE8-BD13-D5B082752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D2D46-8641-404B-AEFE-EA8D94E01A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388C8-42B1-41E4-9526-DB84D8A00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2BA24-1F9F-4DEF-A7BB-783A52441DFC}" type="slidenum">
              <a:rPr lang="en-CA" smtClean="0"/>
              <a:t>‹#›</a:t>
            </a:fld>
            <a:endParaRPr lang="en-CA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2A3DCB6E-F40D-433F-AE6E-750145FD4E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5" y="6245031"/>
            <a:ext cx="3591945" cy="4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7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GothamBook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GothamBook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Gotham Light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Gotham Light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otham Light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otham Light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D3D9-C68D-4283-9A67-C3A79C838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ED80C-CE45-4FE8-BD13-D5B082752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D2D46-8641-404B-AEFE-EA8D94E01A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388C8-42B1-41E4-9526-DB84D8A00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2BA24-1F9F-4DEF-A7BB-783A52441DFC}" type="slidenum">
              <a:rPr lang="en-CA" smtClean="0"/>
              <a:t>‹#›</a:t>
            </a:fld>
            <a:endParaRPr lang="en-CA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09FE43-FF85-4D07-847A-08B5718A7A18}"/>
              </a:ext>
            </a:extLst>
          </p:cNvPr>
          <p:cNvGrpSpPr/>
          <p:nvPr userDrawn="1"/>
        </p:nvGrpSpPr>
        <p:grpSpPr>
          <a:xfrm>
            <a:off x="1" y="6063429"/>
            <a:ext cx="5348654" cy="825501"/>
            <a:chOff x="1" y="6063429"/>
            <a:chExt cx="5348654" cy="8255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96D81FF-8349-4AD3-91CC-CB366A946568}"/>
                </a:ext>
              </a:extLst>
            </p:cNvPr>
            <p:cNvSpPr/>
            <p:nvPr userDrawn="1"/>
          </p:nvSpPr>
          <p:spPr>
            <a:xfrm>
              <a:off x="1" y="6063430"/>
              <a:ext cx="4813300" cy="8255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79778771-2E82-4650-939D-9CB3C918A2E7}"/>
                </a:ext>
              </a:extLst>
            </p:cNvPr>
            <p:cNvSpPr/>
            <p:nvPr userDrawn="1"/>
          </p:nvSpPr>
          <p:spPr>
            <a:xfrm rot="10800000" flipH="1">
              <a:off x="4785947" y="6063429"/>
              <a:ext cx="562708" cy="825498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D2E631-7F70-4EBB-9675-59CD9B2C2E43}"/>
              </a:ext>
            </a:extLst>
          </p:cNvPr>
          <p:cNvGrpSpPr/>
          <p:nvPr userDrawn="1"/>
        </p:nvGrpSpPr>
        <p:grpSpPr>
          <a:xfrm>
            <a:off x="4997644" y="6039450"/>
            <a:ext cx="7194356" cy="818550"/>
            <a:chOff x="4997644" y="6039450"/>
            <a:chExt cx="7194356" cy="818550"/>
          </a:xfrm>
        </p:grpSpPr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B73349E6-0FC4-4EE9-B85F-F470CB7F7E1C}"/>
                </a:ext>
              </a:extLst>
            </p:cNvPr>
            <p:cNvSpPr/>
            <p:nvPr userDrawn="1"/>
          </p:nvSpPr>
          <p:spPr>
            <a:xfrm flipH="1">
              <a:off x="4997644" y="6039450"/>
              <a:ext cx="562708" cy="81855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A988E53-C3ED-4097-9FB0-9397DB07E975}"/>
                </a:ext>
              </a:extLst>
            </p:cNvPr>
            <p:cNvSpPr/>
            <p:nvPr userDrawn="1"/>
          </p:nvSpPr>
          <p:spPr>
            <a:xfrm>
              <a:off x="5557958" y="6039450"/>
              <a:ext cx="6634042" cy="8169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DC648060-09BF-4EC2-8B8B-F5780EE092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99" y="6171070"/>
            <a:ext cx="4421847" cy="61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7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75" r:id="rId2"/>
    <p:sldLayoutId id="2147483680" r:id="rId3"/>
    <p:sldLayoutId id="2147483681" r:id="rId4"/>
    <p:sldLayoutId id="214748368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GothamBook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GothamBook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Gotham Light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Gotham Light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otham Light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otham Light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E6905F-B954-7431-C514-9ABD3E082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AC75A-FC20-9402-8EC1-56DEE6809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7B5E2-6564-D4AF-6F47-967D15002D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0D10-7A7F-4046-8064-A3C18B1531DF}" type="datetimeFigureOut">
              <a:rPr lang="en-CA" smtClean="0"/>
              <a:t>2024-10-24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56D11-C4FD-72B3-EB70-1517B2C42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48289-CB25-1462-7130-6637C0BC6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FA725-474A-4382-AA4F-309114E47A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960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8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4B53E1-9FF0-1DE5-E308-C8687BD93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6F31A-8BF5-FD5F-377D-9892FAA40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378A1-6A79-69C9-301B-C3EAD1E0F7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50ED5-4461-425F-812D-B4FEE5E704DF}" type="datetimeFigureOut">
              <a:rPr lang="en-CA" smtClean="0"/>
              <a:t>2024-10-24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113BA-029B-0400-3E23-92D8264CE5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E0FC0-C970-2390-57A4-DFD8266F9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6DAC5-0E81-46E5-AF66-28E117C2A65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057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2C82A0-01AD-5F7B-314D-A3BF97D2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A3E8D-37D1-F8A2-B904-CDF1A037F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8B2E8-0DE4-DCF2-CFAA-95A6918CAE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7B71C-4B58-488D-8A1F-6DE289DE1D49}" type="datetimeFigureOut">
              <a:rPr lang="en-CA" smtClean="0"/>
              <a:t>2024-10-24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442FF-2C1C-F956-F0CB-EBF630D70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326AE-2843-88DA-1EBE-18302675B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01E7A-FE76-40DA-8482-023C707F5A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529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16.png"/><Relationship Id="rId2" Type="http://schemas.openxmlformats.org/officeDocument/2006/relationships/image" Target="../media/image31.png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2.xml"/><Relationship Id="rId5" Type="http://schemas.openxmlformats.org/officeDocument/2006/relationships/hyperlink" Target="https://www.cdc.gov/flu/professionals/vaccination/effectiveness-studies.htm" TargetMode="Externa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flu/professionals/vaccination/effectiveness-studies.htm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flu/professionals/vaccination/effectiveness-studies.htm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53.png"/><Relationship Id="rId7" Type="http://schemas.openxmlformats.org/officeDocument/2006/relationships/image" Target="../media/image3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svg"/><Relationship Id="rId11" Type="http://schemas.openxmlformats.org/officeDocument/2006/relationships/image" Target="../media/image55.png"/><Relationship Id="rId5" Type="http://schemas.openxmlformats.org/officeDocument/2006/relationships/image" Target="../media/image34.png"/><Relationship Id="rId10" Type="http://schemas.openxmlformats.org/officeDocument/2006/relationships/image" Target="../media/image32.svg"/><Relationship Id="rId4" Type="http://schemas.openxmlformats.org/officeDocument/2006/relationships/image" Target="../media/image54.sv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bowdish.ca/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40">
          <a:fgClr>
            <a:srgbClr val="B9B0AB"/>
          </a:fgClr>
          <a:bgClr>
            <a:srgbClr val="B7AEA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person, old&#10;&#10;Description automatically generated">
            <a:extLst>
              <a:ext uri="{FF2B5EF4-FFF2-40B4-BE49-F238E27FC236}">
                <a16:creationId xmlns:a16="http://schemas.microsoft.com/office/drawing/2014/main" id="{2D9A5FAF-1602-F142-8545-053ED0889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9" y="0"/>
            <a:ext cx="533067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DB7793-7D19-49E0-A364-874F24903CB8}"/>
              </a:ext>
            </a:extLst>
          </p:cNvPr>
          <p:cNvSpPr txBox="1"/>
          <p:nvPr/>
        </p:nvSpPr>
        <p:spPr>
          <a:xfrm>
            <a:off x="3618331" y="286818"/>
            <a:ext cx="83496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GothamMedium" pitchFamily="50" charset="0"/>
              </a:rPr>
              <a:t>Ageism, infections &amp; vaccinations: Lessons learned from the pandemic</a:t>
            </a:r>
            <a:endParaRPr lang="en-CA" sz="2400" dirty="0">
              <a:latin typeface="GothamMedium" pitchFamily="50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FEF35F-0962-5389-6E24-9C1A66E6084F}"/>
              </a:ext>
            </a:extLst>
          </p:cNvPr>
          <p:cNvSpPr txBox="1"/>
          <p:nvPr/>
        </p:nvSpPr>
        <p:spPr>
          <a:xfrm>
            <a:off x="139063" y="6173796"/>
            <a:ext cx="5265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Gotham Book" pitchFamily="50" charset="0"/>
              </a:rPr>
              <a:t>Inspired by research in the Bowdish lab. </a:t>
            </a:r>
          </a:p>
          <a:p>
            <a:r>
              <a:rPr lang="en-CA" dirty="0" err="1">
                <a:solidFill>
                  <a:schemeClr val="bg1"/>
                </a:solidFill>
                <a:latin typeface="Gotham Book" pitchFamily="50" charset="0"/>
              </a:rPr>
              <a:t>Artist:Alysa</a:t>
            </a:r>
            <a:r>
              <a:rPr lang="en-CA" dirty="0">
                <a:solidFill>
                  <a:schemeClr val="bg1"/>
                </a:solidFill>
                <a:latin typeface="Gotham Book" pitchFamily="50" charset="0"/>
              </a:rPr>
              <a:t> Palazzo @alysa_palazzo_draws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BDACB9-3BCA-4E88-A720-E178AF09870C}"/>
              </a:ext>
            </a:extLst>
          </p:cNvPr>
          <p:cNvSpPr txBox="1"/>
          <p:nvPr/>
        </p:nvSpPr>
        <p:spPr>
          <a:xfrm>
            <a:off x="4021282" y="3429000"/>
            <a:ext cx="8019301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CA" sz="3600" dirty="0">
                <a:solidFill>
                  <a:schemeClr val="bg1"/>
                </a:solidFill>
                <a:latin typeface="GothamBook" pitchFamily="50" charset="0"/>
              </a:rPr>
              <a:t>Dr. Dawn Bowdish, PhD</a:t>
            </a:r>
          </a:p>
          <a:p>
            <a:pPr algn="r">
              <a:spcBef>
                <a:spcPts val="600"/>
              </a:spcBef>
            </a:pPr>
            <a:r>
              <a:rPr lang="en-CA" sz="2800" dirty="0">
                <a:solidFill>
                  <a:schemeClr val="bg1"/>
                </a:solidFill>
                <a:latin typeface="GothamBook" pitchFamily="50" charset="0"/>
              </a:rPr>
              <a:t>Firestone Institute for Respiratory Health</a:t>
            </a:r>
          </a:p>
          <a:p>
            <a:pPr algn="r">
              <a:spcBef>
                <a:spcPts val="600"/>
              </a:spcBef>
            </a:pPr>
            <a:r>
              <a:rPr lang="en-CA" sz="2800" dirty="0">
                <a:solidFill>
                  <a:schemeClr val="bg1"/>
                </a:solidFill>
                <a:latin typeface="GothamBook" pitchFamily="50" charset="0"/>
              </a:rPr>
              <a:t>McMaster University</a:t>
            </a:r>
          </a:p>
          <a:p>
            <a:pPr algn="r">
              <a:spcBef>
                <a:spcPts val="600"/>
              </a:spcBef>
            </a:pPr>
            <a:r>
              <a:rPr lang="en-CA" sz="2800" dirty="0">
                <a:solidFill>
                  <a:schemeClr val="bg1"/>
                </a:solidFill>
                <a:latin typeface="GothamBook" pitchFamily="50" charset="0"/>
              </a:rPr>
              <a:t>bowdish@mcmaster.ca</a:t>
            </a:r>
          </a:p>
          <a:p>
            <a:pPr algn="r">
              <a:spcBef>
                <a:spcPts val="600"/>
              </a:spcBef>
            </a:pPr>
            <a:r>
              <a:rPr lang="en-CA" sz="2800" dirty="0">
                <a:solidFill>
                  <a:schemeClr val="bg1"/>
                </a:solidFill>
                <a:latin typeface="GothamBook" pitchFamily="50" charset="0"/>
              </a:rPr>
              <a:t>www.bowdish.ca</a:t>
            </a:r>
          </a:p>
          <a:p>
            <a:pPr algn="r">
              <a:spcBef>
                <a:spcPts val="600"/>
              </a:spcBef>
            </a:pPr>
            <a:r>
              <a:rPr lang="en-CA" sz="2800" dirty="0">
                <a:solidFill>
                  <a:schemeClr val="bg1"/>
                </a:solidFill>
                <a:latin typeface="GothamBook" pitchFamily="50" charset="0"/>
              </a:rPr>
              <a:t>Instagram/</a:t>
            </a:r>
            <a:r>
              <a:rPr lang="en-CA" sz="2800" dirty="0" err="1">
                <a:solidFill>
                  <a:schemeClr val="bg1"/>
                </a:solidFill>
                <a:latin typeface="GothamBook" pitchFamily="50" charset="0"/>
              </a:rPr>
              <a:t>Bluesky</a:t>
            </a:r>
            <a:r>
              <a:rPr lang="en-CA" sz="2800" dirty="0">
                <a:solidFill>
                  <a:schemeClr val="bg1"/>
                </a:solidFill>
                <a:latin typeface="GothamBook" pitchFamily="50" charset="0"/>
              </a:rPr>
              <a:t>: @msmacrophage</a:t>
            </a:r>
          </a:p>
          <a:p>
            <a:pPr algn="r">
              <a:spcBef>
                <a:spcPts val="600"/>
              </a:spcBef>
            </a:pPr>
            <a:endParaRPr lang="en-CA" sz="2800" dirty="0">
              <a:solidFill>
                <a:schemeClr val="bg1"/>
              </a:solidFill>
              <a:latin typeface="GothamBook" pitchFamily="50" charset="0"/>
            </a:endParaRPr>
          </a:p>
          <a:p>
            <a:pPr algn="r">
              <a:spcBef>
                <a:spcPts val="600"/>
              </a:spcBef>
            </a:pPr>
            <a:endParaRPr lang="en-CA" sz="2800" dirty="0">
              <a:solidFill>
                <a:schemeClr val="bg1"/>
              </a:solidFill>
              <a:latin typeface="Gotham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8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ED08-9E13-A263-5C0E-53DEE3BA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Only older people or people with health conditions still need to get vaccinated for COVID-19.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3874B-73BF-D721-7F0A-F38658BC01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True or false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3170D4-39D3-8DF7-0FF1-DEF2F885D463}"/>
              </a:ext>
            </a:extLst>
          </p:cNvPr>
          <p:cNvGrpSpPr/>
          <p:nvPr/>
        </p:nvGrpSpPr>
        <p:grpSpPr>
          <a:xfrm>
            <a:off x="0" y="6044239"/>
            <a:ext cx="12237713" cy="1016205"/>
            <a:chOff x="0" y="6044239"/>
            <a:chExt cx="12237713" cy="101620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4C21B8-5AE1-BB0F-76AE-E866C66F8424}"/>
                </a:ext>
              </a:extLst>
            </p:cNvPr>
            <p:cNvSpPr/>
            <p:nvPr/>
          </p:nvSpPr>
          <p:spPr>
            <a:xfrm rot="10800000">
              <a:off x="0" y="6044241"/>
              <a:ext cx="4779136" cy="81375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2"/>
                </a:solidFill>
              </a:endParaRP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DC844D07-71F7-BBA4-A9B7-59AFB68A7DAD}"/>
                </a:ext>
              </a:extLst>
            </p:cNvPr>
            <p:cNvSpPr/>
            <p:nvPr/>
          </p:nvSpPr>
          <p:spPr>
            <a:xfrm>
              <a:off x="4957081" y="6062602"/>
              <a:ext cx="1179100" cy="804361"/>
            </a:xfrm>
            <a:prstGeom prst="triangle">
              <a:avLst>
                <a:gd name="adj" fmla="val 53988"/>
              </a:avLst>
            </a:prstGeom>
            <a:solidFill>
              <a:srgbClr val="36B0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927FB4-8554-E229-9CC0-D314F29EA844}"/>
                </a:ext>
              </a:extLst>
            </p:cNvPr>
            <p:cNvSpPr/>
            <p:nvPr/>
          </p:nvSpPr>
          <p:spPr>
            <a:xfrm>
              <a:off x="5597177" y="6062602"/>
              <a:ext cx="6640536" cy="804361"/>
            </a:xfrm>
            <a:prstGeom prst="rect">
              <a:avLst/>
            </a:prstGeom>
            <a:solidFill>
              <a:srgbClr val="36B0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FFFF"/>
                </a:solidFill>
              </a:endParaRP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5725FE9C-8395-E54E-E6EE-32F6F5188E13}"/>
                </a:ext>
              </a:extLst>
            </p:cNvPr>
            <p:cNvSpPr/>
            <p:nvPr/>
          </p:nvSpPr>
          <p:spPr>
            <a:xfrm rot="10800000">
              <a:off x="4231131" y="6044239"/>
              <a:ext cx="1188101" cy="822723"/>
            </a:xfrm>
            <a:prstGeom prst="triangle">
              <a:avLst>
                <a:gd name="adj" fmla="val 5547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2"/>
                </a:solidFill>
              </a:endParaRPr>
            </a:p>
          </p:txBody>
        </p:sp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3B70F28C-E698-4FF1-9F17-4835F45B7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1" y="6062602"/>
              <a:ext cx="4779136" cy="997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084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577619E-C848-B677-BC12-DA1FB681D1B2}"/>
              </a:ext>
            </a:extLst>
          </p:cNvPr>
          <p:cNvSpPr/>
          <p:nvPr/>
        </p:nvSpPr>
        <p:spPr>
          <a:xfrm>
            <a:off x="4957081" y="6062602"/>
            <a:ext cx="1179100" cy="804361"/>
          </a:xfrm>
          <a:prstGeom prst="triangle">
            <a:avLst>
              <a:gd name="adj" fmla="val 53988"/>
            </a:avLst>
          </a:prstGeom>
          <a:solidFill>
            <a:srgbClr val="36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4E697F-6FC6-F59C-07A1-CE0F288D7A29}"/>
              </a:ext>
            </a:extLst>
          </p:cNvPr>
          <p:cNvSpPr/>
          <p:nvPr/>
        </p:nvSpPr>
        <p:spPr>
          <a:xfrm>
            <a:off x="5597177" y="6062602"/>
            <a:ext cx="6640536" cy="804361"/>
          </a:xfrm>
          <a:prstGeom prst="rect">
            <a:avLst/>
          </a:prstGeom>
          <a:solidFill>
            <a:srgbClr val="36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600CD9-D98A-050E-E9CA-9D1A75E921A6}"/>
              </a:ext>
            </a:extLst>
          </p:cNvPr>
          <p:cNvSpPr/>
          <p:nvPr/>
        </p:nvSpPr>
        <p:spPr>
          <a:xfrm rot="10800000">
            <a:off x="0" y="6044241"/>
            <a:ext cx="4779136" cy="8137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452424-AFFA-9E25-B812-5E4A74EBC13F}"/>
              </a:ext>
            </a:extLst>
          </p:cNvPr>
          <p:cNvSpPr txBox="1"/>
          <p:nvPr/>
        </p:nvSpPr>
        <p:spPr>
          <a:xfrm>
            <a:off x="5962709" y="6290711"/>
            <a:ext cx="6095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2"/>
                </a:solidFill>
                <a:latin typeface="Gotham Condensed Light" pitchFamily="50" charset="0"/>
              </a:rPr>
              <a:t>https://health-infobase.canada.ca/covid-19/current-situation.html#graphHospVentICU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8EA157C-C9FD-412C-5E6C-82EBC25F9182}"/>
              </a:ext>
            </a:extLst>
          </p:cNvPr>
          <p:cNvSpPr/>
          <p:nvPr/>
        </p:nvSpPr>
        <p:spPr>
          <a:xfrm rot="10800000">
            <a:off x="4231131" y="6044239"/>
            <a:ext cx="1188101" cy="822723"/>
          </a:xfrm>
          <a:prstGeom prst="triangle">
            <a:avLst>
              <a:gd name="adj" fmla="val 5547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/>
              </a:solidFill>
            </a:endParaRPr>
          </a:p>
        </p:txBody>
      </p:sp>
      <p:pic>
        <p:nvPicPr>
          <p:cNvPr id="9" name="Picture 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0ECA7A6-B133-B588-DB37-F2C3BBCA3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1" y="6062602"/>
            <a:ext cx="4779136" cy="997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518718-5638-EB31-8DAF-4D2C9DB23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547"/>
            <a:ext cx="12192000" cy="5685979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A1D54FB-A4EA-F392-1103-E4693C9A2368}"/>
              </a:ext>
            </a:extLst>
          </p:cNvPr>
          <p:cNvSpPr/>
          <p:nvPr/>
        </p:nvSpPr>
        <p:spPr>
          <a:xfrm>
            <a:off x="4957081" y="6062602"/>
            <a:ext cx="1179100" cy="804361"/>
          </a:xfrm>
          <a:prstGeom prst="triangle">
            <a:avLst>
              <a:gd name="adj" fmla="val 53988"/>
            </a:avLst>
          </a:prstGeom>
          <a:solidFill>
            <a:srgbClr val="36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DCA5CD-297E-D5CE-0C57-BCD0826840A4}"/>
              </a:ext>
            </a:extLst>
          </p:cNvPr>
          <p:cNvSpPr/>
          <p:nvPr/>
        </p:nvSpPr>
        <p:spPr>
          <a:xfrm>
            <a:off x="5597177" y="6062602"/>
            <a:ext cx="6640536" cy="804361"/>
          </a:xfrm>
          <a:prstGeom prst="rect">
            <a:avLst/>
          </a:prstGeom>
          <a:solidFill>
            <a:srgbClr val="36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2BF0D5-9C23-7D24-8C26-AD3CE1168116}"/>
              </a:ext>
            </a:extLst>
          </p:cNvPr>
          <p:cNvSpPr/>
          <p:nvPr/>
        </p:nvSpPr>
        <p:spPr>
          <a:xfrm rot="10800000">
            <a:off x="0" y="6044241"/>
            <a:ext cx="4779136" cy="8137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141BDC-4F04-8406-87F6-2AF94313D221}"/>
              </a:ext>
            </a:extLst>
          </p:cNvPr>
          <p:cNvSpPr txBox="1"/>
          <p:nvPr/>
        </p:nvSpPr>
        <p:spPr>
          <a:xfrm>
            <a:off x="5764149" y="6471190"/>
            <a:ext cx="6095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2"/>
                </a:solidFill>
                <a:latin typeface="Gotham Condensed Light" pitchFamily="50" charset="0"/>
              </a:rPr>
              <a:t>https://health-infobase.canada.ca/covid-19/current-situation.html#graphHospVentICU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86CE67F-E4F2-70EB-7D85-C6B27047C452}"/>
              </a:ext>
            </a:extLst>
          </p:cNvPr>
          <p:cNvSpPr/>
          <p:nvPr/>
        </p:nvSpPr>
        <p:spPr>
          <a:xfrm rot="10800000">
            <a:off x="4231131" y="6044239"/>
            <a:ext cx="1188101" cy="822723"/>
          </a:xfrm>
          <a:prstGeom prst="triangle">
            <a:avLst>
              <a:gd name="adj" fmla="val 5547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/>
              </a:solidFill>
            </a:endParaRPr>
          </a:p>
        </p:txBody>
      </p:sp>
      <p:pic>
        <p:nvPicPr>
          <p:cNvPr id="16" name="Picture 1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69AC7E3-EFA7-BF86-19ED-1A997D917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1" y="6062602"/>
            <a:ext cx="4779136" cy="9978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98E57-AE95-D6F2-C32C-5967543DA48D}"/>
              </a:ext>
            </a:extLst>
          </p:cNvPr>
          <p:cNvSpPr txBox="1"/>
          <p:nvPr/>
        </p:nvSpPr>
        <p:spPr>
          <a:xfrm>
            <a:off x="3200888" y="3269994"/>
            <a:ext cx="1397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GothamMedium" pitchFamily="50" charset="0"/>
              </a:rPr>
              <a:t>Alpha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E8FE57-EEA3-1619-0967-2B54A1AF23E8}"/>
              </a:ext>
            </a:extLst>
          </p:cNvPr>
          <p:cNvSpPr txBox="1"/>
          <p:nvPr/>
        </p:nvSpPr>
        <p:spPr>
          <a:xfrm>
            <a:off x="3825607" y="3831100"/>
            <a:ext cx="1397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GothamMedium" pitchFamily="50" charset="0"/>
              </a:rPr>
              <a:t>Gamma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646F79-4A9D-D9E6-2666-6324C72AB380}"/>
              </a:ext>
            </a:extLst>
          </p:cNvPr>
          <p:cNvSpPr txBox="1"/>
          <p:nvPr/>
        </p:nvSpPr>
        <p:spPr>
          <a:xfrm>
            <a:off x="4961917" y="4196633"/>
            <a:ext cx="1397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GothamMedium" pitchFamily="50" charset="0"/>
              </a:rPr>
              <a:t>Delta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1E46BA-0A3D-9F4E-C865-B93004474B28}"/>
              </a:ext>
            </a:extLst>
          </p:cNvPr>
          <p:cNvCxnSpPr/>
          <p:nvPr/>
        </p:nvCxnSpPr>
        <p:spPr>
          <a:xfrm>
            <a:off x="6483074" y="1145892"/>
            <a:ext cx="454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6A2713C-5FD8-21BF-5B6F-F42AA66D745C}"/>
              </a:ext>
            </a:extLst>
          </p:cNvPr>
          <p:cNvSpPr txBox="1"/>
          <p:nvPr/>
        </p:nvSpPr>
        <p:spPr>
          <a:xfrm>
            <a:off x="7775657" y="416087"/>
            <a:ext cx="1961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>
                <a:latin typeface="GothamMedium" pitchFamily="50" charset="0"/>
              </a:rPr>
              <a:t>Omicron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99F927-6F0B-F97F-4C32-AAB9B9AD79BE}"/>
              </a:ext>
            </a:extLst>
          </p:cNvPr>
          <p:cNvSpPr txBox="1"/>
          <p:nvPr/>
        </p:nvSpPr>
        <p:spPr>
          <a:xfrm>
            <a:off x="5764149" y="1115824"/>
            <a:ext cx="91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GothamMedium" pitchFamily="50" charset="0"/>
              </a:rPr>
              <a:t>BA.1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472E12-5C0E-FD5E-3814-8C8557E64A92}"/>
              </a:ext>
            </a:extLst>
          </p:cNvPr>
          <p:cNvSpPr txBox="1"/>
          <p:nvPr/>
        </p:nvSpPr>
        <p:spPr>
          <a:xfrm>
            <a:off x="6948803" y="2924971"/>
            <a:ext cx="178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GothamMedium" pitchFamily="50" charset="0"/>
              </a:rPr>
              <a:t>BA.5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DF6B5D-E43F-296B-13CC-E9826DE2C2A8}"/>
              </a:ext>
            </a:extLst>
          </p:cNvPr>
          <p:cNvSpPr txBox="1"/>
          <p:nvPr/>
        </p:nvSpPr>
        <p:spPr>
          <a:xfrm>
            <a:off x="6375403" y="2284805"/>
            <a:ext cx="91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GothamMedium" pitchFamily="50" charset="0"/>
              </a:rPr>
              <a:t>BA.2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B905B1-8C90-E568-5F37-7794BE1DEEA8}"/>
              </a:ext>
            </a:extLst>
          </p:cNvPr>
          <p:cNvSpPr txBox="1"/>
          <p:nvPr/>
        </p:nvSpPr>
        <p:spPr>
          <a:xfrm>
            <a:off x="7842537" y="2890220"/>
            <a:ext cx="666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GothamMedium" pitchFamily="50" charset="0"/>
              </a:rPr>
              <a:t>BQ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303CA6-51E0-EF76-0A10-AD142F7CAFF7}"/>
              </a:ext>
            </a:extLst>
          </p:cNvPr>
          <p:cNvSpPr txBox="1"/>
          <p:nvPr/>
        </p:nvSpPr>
        <p:spPr>
          <a:xfrm>
            <a:off x="9105530" y="4163751"/>
            <a:ext cx="88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GothamMedium" pitchFamily="50" charset="0"/>
              </a:rPr>
              <a:t>XBB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2D7B29-5875-71C0-8A6B-4EFEB6C56FA0}"/>
              </a:ext>
            </a:extLst>
          </p:cNvPr>
          <p:cNvSpPr txBox="1"/>
          <p:nvPr/>
        </p:nvSpPr>
        <p:spPr>
          <a:xfrm>
            <a:off x="9737091" y="3374091"/>
            <a:ext cx="1392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GothamMedium" pitchFamily="50" charset="0"/>
              </a:rPr>
              <a:t>EG.5/JN.1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F017E1-E55B-A54C-7BE8-13A806C7BB71}"/>
              </a:ext>
            </a:extLst>
          </p:cNvPr>
          <p:cNvCxnSpPr>
            <a:cxnSpLocks/>
          </p:cNvCxnSpPr>
          <p:nvPr/>
        </p:nvCxnSpPr>
        <p:spPr>
          <a:xfrm flipH="1" flipV="1">
            <a:off x="1818200" y="3823210"/>
            <a:ext cx="10026153" cy="424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B7B557C-2556-1D63-4419-19708CCBC065}"/>
              </a:ext>
            </a:extLst>
          </p:cNvPr>
          <p:cNvSpPr txBox="1"/>
          <p:nvPr/>
        </p:nvSpPr>
        <p:spPr>
          <a:xfrm>
            <a:off x="1580684" y="3378154"/>
            <a:ext cx="1397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GothamMedium" pitchFamily="50" charset="0"/>
              </a:rPr>
              <a:t>Ancestral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96046D-8229-8D4F-38B8-C25946B3FA3F}"/>
              </a:ext>
            </a:extLst>
          </p:cNvPr>
          <p:cNvSpPr txBox="1"/>
          <p:nvPr/>
        </p:nvSpPr>
        <p:spPr>
          <a:xfrm>
            <a:off x="5764149" y="6150785"/>
            <a:ext cx="2991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solidFill>
                  <a:srgbClr val="F5F7F7"/>
                </a:solidFill>
                <a:latin typeface="GothamMedium" pitchFamily="50" charset="0"/>
              </a:rPr>
              <a:t>Data as of June, 2024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3CE461-7371-2843-B47F-C9CCA4511650}"/>
              </a:ext>
            </a:extLst>
          </p:cNvPr>
          <p:cNvSpPr txBox="1"/>
          <p:nvPr/>
        </p:nvSpPr>
        <p:spPr>
          <a:xfrm>
            <a:off x="11205116" y="4440893"/>
            <a:ext cx="738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GothamMedium" pitchFamily="50" charset="0"/>
              </a:rPr>
              <a:t>KP</a:t>
            </a:r>
          </a:p>
        </p:txBody>
      </p:sp>
    </p:spTree>
    <p:extLst>
      <p:ext uri="{BB962C8B-B14F-4D97-AF65-F5344CB8AC3E}">
        <p14:creationId xmlns:p14="http://schemas.microsoft.com/office/powerpoint/2010/main" val="112703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3FD0840-B186-8D23-AF3A-C332BA3BB915}"/>
              </a:ext>
            </a:extLst>
          </p:cNvPr>
          <p:cNvSpPr/>
          <p:nvPr/>
        </p:nvSpPr>
        <p:spPr>
          <a:xfrm>
            <a:off x="0" y="0"/>
            <a:ext cx="12192000" cy="813759"/>
          </a:xfrm>
          <a:prstGeom prst="rect">
            <a:avLst/>
          </a:prstGeom>
          <a:solidFill>
            <a:srgbClr val="36B0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4337E8B-ED6D-17A8-CB18-1AAEBF379581}"/>
              </a:ext>
            </a:extLst>
          </p:cNvPr>
          <p:cNvGrpSpPr/>
          <p:nvPr/>
        </p:nvGrpSpPr>
        <p:grpSpPr>
          <a:xfrm>
            <a:off x="0" y="6044239"/>
            <a:ext cx="12237713" cy="1016205"/>
            <a:chOff x="0" y="6044239"/>
            <a:chExt cx="12237713" cy="1016205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471B833-E826-B002-5EBC-E9550C9C01D1}"/>
                </a:ext>
              </a:extLst>
            </p:cNvPr>
            <p:cNvSpPr/>
            <p:nvPr/>
          </p:nvSpPr>
          <p:spPr>
            <a:xfrm>
              <a:off x="4957081" y="6062602"/>
              <a:ext cx="1179100" cy="804361"/>
            </a:xfrm>
            <a:prstGeom prst="triangle">
              <a:avLst>
                <a:gd name="adj" fmla="val 53988"/>
              </a:avLst>
            </a:prstGeom>
            <a:solidFill>
              <a:srgbClr val="36B0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02B2DB-F039-81B6-08B6-8228292F2ADE}"/>
                </a:ext>
              </a:extLst>
            </p:cNvPr>
            <p:cNvSpPr/>
            <p:nvPr/>
          </p:nvSpPr>
          <p:spPr>
            <a:xfrm>
              <a:off x="5597177" y="6062602"/>
              <a:ext cx="6640536" cy="804361"/>
            </a:xfrm>
            <a:prstGeom prst="rect">
              <a:avLst/>
            </a:prstGeom>
            <a:solidFill>
              <a:srgbClr val="36B0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FFFF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91E923F-AF97-2BFA-617D-3EFCB429594B}"/>
                </a:ext>
              </a:extLst>
            </p:cNvPr>
            <p:cNvSpPr/>
            <p:nvPr/>
          </p:nvSpPr>
          <p:spPr>
            <a:xfrm rot="10800000">
              <a:off x="0" y="6044241"/>
              <a:ext cx="4779136" cy="81375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2"/>
                </a:solidFill>
              </a:endParaRPr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D02BA155-DFA8-CC65-BE4F-E0D0DB060ABD}"/>
                </a:ext>
              </a:extLst>
            </p:cNvPr>
            <p:cNvSpPr/>
            <p:nvPr/>
          </p:nvSpPr>
          <p:spPr>
            <a:xfrm rot="10800000">
              <a:off x="4231131" y="6044239"/>
              <a:ext cx="1188101" cy="822723"/>
            </a:xfrm>
            <a:prstGeom prst="triangle">
              <a:avLst>
                <a:gd name="adj" fmla="val 5547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2"/>
                </a:solidFill>
              </a:endParaRPr>
            </a:p>
          </p:txBody>
        </p:sp>
        <p:pic>
          <p:nvPicPr>
            <p:cNvPr id="22" name="Picture 21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31E649A9-E46C-ED73-D425-77B4C7A6E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1" y="6062602"/>
              <a:ext cx="4779136" cy="997842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C973816-CF26-A31C-111E-CBB300E29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3751"/>
            <a:ext cx="12192000" cy="515049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58B27B0-B71E-9967-7A15-68AA2B069625}"/>
              </a:ext>
            </a:extLst>
          </p:cNvPr>
          <p:cNvSpPr txBox="1"/>
          <p:nvPr/>
        </p:nvSpPr>
        <p:spPr>
          <a:xfrm>
            <a:off x="5505087" y="6220632"/>
            <a:ext cx="65649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2"/>
                </a:solidFill>
                <a:latin typeface="Gotham Condensed Light" pitchFamily="50" charset="0"/>
              </a:rPr>
              <a:t>https://www.publichealthontario.ca/en/Data-and-Analysis/Infectious-Disease/Respiratory-Virus-Tool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7CDBD01-33FC-B1E1-0292-6B418BEE3CAB}"/>
              </a:ext>
            </a:extLst>
          </p:cNvPr>
          <p:cNvSpPr txBox="1">
            <a:spLocks/>
          </p:cNvSpPr>
          <p:nvPr/>
        </p:nvSpPr>
        <p:spPr>
          <a:xfrm>
            <a:off x="0" y="90929"/>
            <a:ext cx="12237713" cy="626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>
                <a:solidFill>
                  <a:schemeClr val="bg1"/>
                </a:solidFill>
                <a:latin typeface="Myriad Pro" panose="020B0503030403020204" charset="0"/>
              </a:rPr>
              <a:t>Respiratory virus report August 25 – October 12</a:t>
            </a:r>
          </a:p>
        </p:txBody>
      </p:sp>
    </p:spTree>
    <p:extLst>
      <p:ext uri="{BB962C8B-B14F-4D97-AF65-F5344CB8AC3E}">
        <p14:creationId xmlns:p14="http://schemas.microsoft.com/office/powerpoint/2010/main" val="2066341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B9D8B5-80E0-4932-E69E-8F3415D01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04368" y="4091598"/>
            <a:ext cx="725104" cy="933451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F7CA9EA-FA18-3706-7005-032BBC08C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89660" flipH="1" flipV="1">
            <a:off x="8633859" y="2405744"/>
            <a:ext cx="2891834" cy="6180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2BE0229-CDA7-B0C7-91C2-FFB9780615B5}"/>
              </a:ext>
            </a:extLst>
          </p:cNvPr>
          <p:cNvSpPr/>
          <p:nvPr/>
        </p:nvSpPr>
        <p:spPr>
          <a:xfrm>
            <a:off x="209538" y="3465466"/>
            <a:ext cx="3833054" cy="673494"/>
          </a:xfrm>
          <a:custGeom>
            <a:avLst/>
            <a:gdLst>
              <a:gd name="connsiteX0" fmla="*/ 0 w 3635806"/>
              <a:gd name="connsiteY0" fmla="*/ 0 h 1713507"/>
              <a:gd name="connsiteX1" fmla="*/ 3635806 w 3635806"/>
              <a:gd name="connsiteY1" fmla="*/ 0 h 1713507"/>
              <a:gd name="connsiteX2" fmla="*/ 3635806 w 3635806"/>
              <a:gd name="connsiteY2" fmla="*/ 1713507 h 1713507"/>
              <a:gd name="connsiteX3" fmla="*/ 0 w 3635806"/>
              <a:gd name="connsiteY3" fmla="*/ 1713507 h 1713507"/>
              <a:gd name="connsiteX4" fmla="*/ 0 w 3635806"/>
              <a:gd name="connsiteY4" fmla="*/ 0 h 171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5806" h="1713507">
                <a:moveTo>
                  <a:pt x="0" y="0"/>
                </a:moveTo>
                <a:lnTo>
                  <a:pt x="3635806" y="0"/>
                </a:lnTo>
                <a:lnTo>
                  <a:pt x="3635806" y="1713507"/>
                </a:lnTo>
                <a:lnTo>
                  <a:pt x="0" y="17135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2400" b="1" dirty="0">
                <a:latin typeface="GothamBook" pitchFamily="50" charset="0"/>
              </a:rPr>
              <a:t>Post-hospitalization health issues</a:t>
            </a:r>
            <a:endParaRPr lang="en-CA" sz="2400" b="1" kern="1200" dirty="0">
              <a:latin typeface="GothamBook" pitchFamily="50" charset="0"/>
            </a:endParaRPr>
          </a:p>
        </p:txBody>
      </p:sp>
      <p:pic>
        <p:nvPicPr>
          <p:cNvPr id="5" name="Graphic 4" descr="Woman with cane">
            <a:extLst>
              <a:ext uri="{FF2B5EF4-FFF2-40B4-BE49-F238E27FC236}">
                <a16:creationId xmlns:a16="http://schemas.microsoft.com/office/drawing/2014/main" id="{8CC86520-DAB2-AA5C-51F2-23C8F166C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162" y="590890"/>
            <a:ext cx="2782686" cy="2782686"/>
          </a:xfrm>
          <a:prstGeom prst="rect">
            <a:avLst/>
          </a:prstGeom>
        </p:spPr>
      </p:pic>
      <p:pic>
        <p:nvPicPr>
          <p:cNvPr id="6" name="Graphic 5" descr="Person in wheelchair">
            <a:extLst>
              <a:ext uri="{FF2B5EF4-FFF2-40B4-BE49-F238E27FC236}">
                <a16:creationId xmlns:a16="http://schemas.microsoft.com/office/drawing/2014/main" id="{9EE6F612-E81C-E5C8-FC09-13ECECDC37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3505" y="268773"/>
            <a:ext cx="3063300" cy="3063300"/>
          </a:xfrm>
          <a:prstGeom prst="rect">
            <a:avLst/>
          </a:prstGeom>
        </p:spPr>
      </p:pic>
      <p:pic>
        <p:nvPicPr>
          <p:cNvPr id="7" name="Picture 4" descr="Coronavirus - Free healthcare and medical icons">
            <a:extLst>
              <a:ext uri="{FF2B5EF4-FFF2-40B4-BE49-F238E27FC236}">
                <a16:creationId xmlns:a16="http://schemas.microsoft.com/office/drawing/2014/main" id="{3F63E303-CE32-C9FE-D61C-EA22AE739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38" y="120750"/>
            <a:ext cx="2832240" cy="283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E8A8A02-ED9D-2BDC-26B7-22FD39F3E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86" y="590890"/>
            <a:ext cx="3833054" cy="78294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C40D3EA-5BD0-3356-A178-5937941ED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10340" flipV="1">
            <a:off x="4866792" y="2415496"/>
            <a:ext cx="2891834" cy="61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7949A25-7908-BBCF-F149-23A4197DC1E0}"/>
              </a:ext>
            </a:extLst>
          </p:cNvPr>
          <p:cNvSpPr/>
          <p:nvPr/>
        </p:nvSpPr>
        <p:spPr>
          <a:xfrm>
            <a:off x="6826506" y="275893"/>
            <a:ext cx="3833054" cy="673494"/>
          </a:xfrm>
          <a:custGeom>
            <a:avLst/>
            <a:gdLst>
              <a:gd name="connsiteX0" fmla="*/ 0 w 3635806"/>
              <a:gd name="connsiteY0" fmla="*/ 0 h 1713507"/>
              <a:gd name="connsiteX1" fmla="*/ 3635806 w 3635806"/>
              <a:gd name="connsiteY1" fmla="*/ 0 h 1713507"/>
              <a:gd name="connsiteX2" fmla="*/ 3635806 w 3635806"/>
              <a:gd name="connsiteY2" fmla="*/ 1713507 h 1713507"/>
              <a:gd name="connsiteX3" fmla="*/ 0 w 3635806"/>
              <a:gd name="connsiteY3" fmla="*/ 1713507 h 1713507"/>
              <a:gd name="connsiteX4" fmla="*/ 0 w 3635806"/>
              <a:gd name="connsiteY4" fmla="*/ 0 h 171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5806" h="1713507">
                <a:moveTo>
                  <a:pt x="0" y="0"/>
                </a:moveTo>
                <a:lnTo>
                  <a:pt x="3635806" y="0"/>
                </a:lnTo>
                <a:lnTo>
                  <a:pt x="3635806" y="1713507"/>
                </a:lnTo>
                <a:lnTo>
                  <a:pt x="0" y="17135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2400" b="1" dirty="0">
                <a:latin typeface="GothamBook" pitchFamily="50" charset="0"/>
              </a:rPr>
              <a:t>Increased Complexity</a:t>
            </a:r>
            <a:endParaRPr lang="en-CA" sz="2400" b="1" kern="1200" dirty="0">
              <a:latin typeface="GothamBook" pitchFamily="50" charset="0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1D05B593-4C4F-95F0-9B5E-FFC1C83C4F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31" y="869371"/>
            <a:ext cx="2912039" cy="1609530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AF0E6317-28A4-00B1-2F87-AB7EBFAB17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114" y="1022234"/>
            <a:ext cx="1692560" cy="1512501"/>
          </a:xfrm>
          <a:prstGeom prst="rect">
            <a:avLst/>
          </a:prstGeom>
        </p:spPr>
      </p:pic>
      <p:pic>
        <p:nvPicPr>
          <p:cNvPr id="13" name="Graphic 12" descr="Lungs">
            <a:extLst>
              <a:ext uri="{FF2B5EF4-FFF2-40B4-BE49-F238E27FC236}">
                <a16:creationId xmlns:a16="http://schemas.microsoft.com/office/drawing/2014/main" id="{FB366E87-1754-30C8-90B6-7C70E6BB59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37567" y="1510541"/>
            <a:ext cx="2167648" cy="216764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1F85A4E-7167-D3A6-0D2D-266752B526A3}"/>
              </a:ext>
            </a:extLst>
          </p:cNvPr>
          <p:cNvSpPr/>
          <p:nvPr/>
        </p:nvSpPr>
        <p:spPr>
          <a:xfrm>
            <a:off x="5111413" y="4063316"/>
            <a:ext cx="2410045" cy="1208777"/>
          </a:xfrm>
          <a:custGeom>
            <a:avLst/>
            <a:gdLst>
              <a:gd name="connsiteX0" fmla="*/ 0 w 3635806"/>
              <a:gd name="connsiteY0" fmla="*/ 0 h 1713507"/>
              <a:gd name="connsiteX1" fmla="*/ 3635806 w 3635806"/>
              <a:gd name="connsiteY1" fmla="*/ 0 h 1713507"/>
              <a:gd name="connsiteX2" fmla="*/ 3635806 w 3635806"/>
              <a:gd name="connsiteY2" fmla="*/ 1713507 h 1713507"/>
              <a:gd name="connsiteX3" fmla="*/ 0 w 3635806"/>
              <a:gd name="connsiteY3" fmla="*/ 1713507 h 1713507"/>
              <a:gd name="connsiteX4" fmla="*/ 0 w 3635806"/>
              <a:gd name="connsiteY4" fmla="*/ 0 h 171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5806" h="1713507">
                <a:moveTo>
                  <a:pt x="0" y="0"/>
                </a:moveTo>
                <a:lnTo>
                  <a:pt x="3635806" y="0"/>
                </a:lnTo>
                <a:lnTo>
                  <a:pt x="3635806" y="1713507"/>
                </a:lnTo>
                <a:lnTo>
                  <a:pt x="0" y="17135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2400" b="1" dirty="0">
                <a:latin typeface="GothamBook" pitchFamily="50" charset="0"/>
              </a:rPr>
              <a:t>Increased Health care needs </a:t>
            </a:r>
            <a:endParaRPr lang="en-CA" sz="2400" b="1" kern="1200" dirty="0">
              <a:latin typeface="GothamBook" pitchFamily="50" charset="0"/>
            </a:endParaRPr>
          </a:p>
        </p:txBody>
      </p: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2E9ECE00-92FA-0134-47B7-A6A12A9E44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340" y="3743346"/>
            <a:ext cx="1788530" cy="178853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89FCBCC-4F7A-487C-4BEF-696008014A38}"/>
              </a:ext>
            </a:extLst>
          </p:cNvPr>
          <p:cNvSpPr/>
          <p:nvPr/>
        </p:nvSpPr>
        <p:spPr>
          <a:xfrm>
            <a:off x="9716948" y="4096514"/>
            <a:ext cx="2106424" cy="1208777"/>
          </a:xfrm>
          <a:custGeom>
            <a:avLst/>
            <a:gdLst>
              <a:gd name="connsiteX0" fmla="*/ 0 w 3635806"/>
              <a:gd name="connsiteY0" fmla="*/ 0 h 1713507"/>
              <a:gd name="connsiteX1" fmla="*/ 3635806 w 3635806"/>
              <a:gd name="connsiteY1" fmla="*/ 0 h 1713507"/>
              <a:gd name="connsiteX2" fmla="*/ 3635806 w 3635806"/>
              <a:gd name="connsiteY2" fmla="*/ 1713507 h 1713507"/>
              <a:gd name="connsiteX3" fmla="*/ 0 w 3635806"/>
              <a:gd name="connsiteY3" fmla="*/ 1713507 h 1713507"/>
              <a:gd name="connsiteX4" fmla="*/ 0 w 3635806"/>
              <a:gd name="connsiteY4" fmla="*/ 0 h 171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5806" h="1713507">
                <a:moveTo>
                  <a:pt x="0" y="0"/>
                </a:moveTo>
                <a:lnTo>
                  <a:pt x="3635806" y="0"/>
                </a:lnTo>
                <a:lnTo>
                  <a:pt x="3635806" y="1713507"/>
                </a:lnTo>
                <a:lnTo>
                  <a:pt x="0" y="17135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2400" b="1" dirty="0">
                <a:latin typeface="GothamBook" pitchFamily="50" charset="0"/>
              </a:rPr>
              <a:t>Increased LTC needs</a:t>
            </a:r>
            <a:endParaRPr lang="en-CA" sz="2400" b="1" kern="1200" dirty="0">
              <a:latin typeface="GothamBook" pitchFamily="50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31A1B7C-1881-0B21-A56F-6B32383176F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24166" y="4167024"/>
            <a:ext cx="1374494" cy="137449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4337E8B-ED6D-17A8-CB18-1AAEBF379581}"/>
              </a:ext>
            </a:extLst>
          </p:cNvPr>
          <p:cNvGrpSpPr/>
          <p:nvPr/>
        </p:nvGrpSpPr>
        <p:grpSpPr>
          <a:xfrm>
            <a:off x="0" y="6044239"/>
            <a:ext cx="12237713" cy="1016205"/>
            <a:chOff x="0" y="6044239"/>
            <a:chExt cx="12237713" cy="1016205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471B833-E826-B002-5EBC-E9550C9C01D1}"/>
                </a:ext>
              </a:extLst>
            </p:cNvPr>
            <p:cNvSpPr/>
            <p:nvPr/>
          </p:nvSpPr>
          <p:spPr>
            <a:xfrm>
              <a:off x="4957081" y="6062602"/>
              <a:ext cx="1179100" cy="804361"/>
            </a:xfrm>
            <a:prstGeom prst="triangle">
              <a:avLst>
                <a:gd name="adj" fmla="val 53988"/>
              </a:avLst>
            </a:prstGeom>
            <a:solidFill>
              <a:srgbClr val="36B0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02B2DB-F039-81B6-08B6-8228292F2ADE}"/>
                </a:ext>
              </a:extLst>
            </p:cNvPr>
            <p:cNvSpPr/>
            <p:nvPr/>
          </p:nvSpPr>
          <p:spPr>
            <a:xfrm>
              <a:off x="5597177" y="6062602"/>
              <a:ext cx="6640536" cy="804361"/>
            </a:xfrm>
            <a:prstGeom prst="rect">
              <a:avLst/>
            </a:prstGeom>
            <a:solidFill>
              <a:srgbClr val="36B0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FFFF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91E923F-AF97-2BFA-617D-3EFCB429594B}"/>
                </a:ext>
              </a:extLst>
            </p:cNvPr>
            <p:cNvSpPr/>
            <p:nvPr/>
          </p:nvSpPr>
          <p:spPr>
            <a:xfrm rot="10800000">
              <a:off x="0" y="6044241"/>
              <a:ext cx="4779136" cy="81375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2"/>
                </a:solidFill>
              </a:endParaRPr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D02BA155-DFA8-CC65-BE4F-E0D0DB060ABD}"/>
                </a:ext>
              </a:extLst>
            </p:cNvPr>
            <p:cNvSpPr/>
            <p:nvPr/>
          </p:nvSpPr>
          <p:spPr>
            <a:xfrm rot="10800000">
              <a:off x="4231131" y="6044239"/>
              <a:ext cx="1188101" cy="822723"/>
            </a:xfrm>
            <a:prstGeom prst="triangle">
              <a:avLst>
                <a:gd name="adj" fmla="val 5547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2"/>
                </a:solidFill>
              </a:endParaRPr>
            </a:p>
          </p:txBody>
        </p:sp>
        <p:pic>
          <p:nvPicPr>
            <p:cNvPr id="22" name="Picture 21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31E649A9-E46C-ED73-D425-77B4C7A6E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1" y="6062602"/>
              <a:ext cx="4779136" cy="997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4136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92EE9F5-FDDB-9515-0ED5-75A5C7B9A772}"/>
              </a:ext>
            </a:extLst>
          </p:cNvPr>
          <p:cNvSpPr/>
          <p:nvPr/>
        </p:nvSpPr>
        <p:spPr>
          <a:xfrm>
            <a:off x="4957081" y="6062602"/>
            <a:ext cx="1179100" cy="804361"/>
          </a:xfrm>
          <a:prstGeom prst="triangle">
            <a:avLst>
              <a:gd name="adj" fmla="val 53988"/>
            </a:avLst>
          </a:prstGeom>
          <a:solidFill>
            <a:srgbClr val="36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CC3E3F-5FD2-A827-3E44-F6E1D9601B24}"/>
              </a:ext>
            </a:extLst>
          </p:cNvPr>
          <p:cNvSpPr/>
          <p:nvPr/>
        </p:nvSpPr>
        <p:spPr>
          <a:xfrm>
            <a:off x="5597177" y="6062602"/>
            <a:ext cx="6640536" cy="804361"/>
          </a:xfrm>
          <a:prstGeom prst="rect">
            <a:avLst/>
          </a:prstGeom>
          <a:solidFill>
            <a:srgbClr val="36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rgbClr val="FFFFFF"/>
                </a:solidFill>
                <a:latin typeface="Gotham Condensed Light" pitchFamily="50" charset="0"/>
              </a:rPr>
              <a:t>Data from Public Health Iceland June 2022 </a:t>
            </a:r>
            <a:r>
              <a:rPr lang="en-CA" dirty="0" err="1">
                <a:solidFill>
                  <a:srgbClr val="FFFFFF"/>
                </a:solidFill>
                <a:latin typeface="Gotham Condensed Light" pitchFamily="50" charset="0"/>
              </a:rPr>
              <a:t>Gudbjartsson</a:t>
            </a:r>
            <a:r>
              <a:rPr lang="en-CA" dirty="0">
                <a:solidFill>
                  <a:srgbClr val="FFFFFF"/>
                </a:solidFill>
                <a:latin typeface="Gotham Condensed Light" pitchFamily="50" charset="0"/>
              </a:rPr>
              <a:t> DF, et al., Spread of SARS-CoV-2 in the Icelandic Population. N Engl J Med. 2020 Jun 11;382(24):2302-2315. </a:t>
            </a:r>
            <a:r>
              <a:rPr lang="en-CA" dirty="0" err="1">
                <a:solidFill>
                  <a:srgbClr val="FFFFFF"/>
                </a:solidFill>
                <a:latin typeface="Gotham Condensed Light" pitchFamily="50" charset="0"/>
              </a:rPr>
              <a:t>doi</a:t>
            </a:r>
            <a:r>
              <a:rPr lang="en-CA" dirty="0">
                <a:solidFill>
                  <a:srgbClr val="FFFFFF"/>
                </a:solidFill>
                <a:latin typeface="Gotham Condensed Light" pitchFamily="50" charset="0"/>
              </a:rPr>
              <a:t>: 10.1056/NEJMoa2006100.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C12077-F95B-93E7-7D44-CEEEA3C3A8E1}"/>
              </a:ext>
            </a:extLst>
          </p:cNvPr>
          <p:cNvSpPr/>
          <p:nvPr/>
        </p:nvSpPr>
        <p:spPr>
          <a:xfrm rot="10800000">
            <a:off x="0" y="6044241"/>
            <a:ext cx="4779136" cy="8137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/>
              </a:solidFill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1A91EEA-5FB4-626D-F188-458A7034D31D}"/>
              </a:ext>
            </a:extLst>
          </p:cNvPr>
          <p:cNvSpPr/>
          <p:nvPr/>
        </p:nvSpPr>
        <p:spPr>
          <a:xfrm rot="10800000">
            <a:off x="4231131" y="6044239"/>
            <a:ext cx="1188101" cy="822723"/>
          </a:xfrm>
          <a:prstGeom prst="triangle">
            <a:avLst>
              <a:gd name="adj" fmla="val 5547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/>
              </a:solidFill>
            </a:endParaRPr>
          </a:p>
        </p:txBody>
      </p:sp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2D72AF8-6D9D-08CF-2EEB-1F03D12E4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1" y="6062602"/>
            <a:ext cx="4779136" cy="997842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3542BC9-FC97-09F8-7B52-FEEB337A36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3167" r="401" b="9429"/>
          <a:stretch/>
        </p:blipFill>
        <p:spPr>
          <a:xfrm>
            <a:off x="277141" y="642183"/>
            <a:ext cx="11546958" cy="5311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7ACA92-6179-0AF5-B3F4-751A34053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820" y="111730"/>
            <a:ext cx="3192181" cy="267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28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92EE9F5-FDDB-9515-0ED5-75A5C7B9A772}"/>
              </a:ext>
            </a:extLst>
          </p:cNvPr>
          <p:cNvSpPr/>
          <p:nvPr/>
        </p:nvSpPr>
        <p:spPr>
          <a:xfrm>
            <a:off x="4957081" y="6062602"/>
            <a:ext cx="1179100" cy="804361"/>
          </a:xfrm>
          <a:prstGeom prst="triangle">
            <a:avLst>
              <a:gd name="adj" fmla="val 53988"/>
            </a:avLst>
          </a:prstGeom>
          <a:solidFill>
            <a:srgbClr val="36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CC3E3F-5FD2-A827-3E44-F6E1D9601B24}"/>
              </a:ext>
            </a:extLst>
          </p:cNvPr>
          <p:cNvSpPr/>
          <p:nvPr/>
        </p:nvSpPr>
        <p:spPr>
          <a:xfrm>
            <a:off x="5597177" y="6062602"/>
            <a:ext cx="6640536" cy="804361"/>
          </a:xfrm>
          <a:prstGeom prst="rect">
            <a:avLst/>
          </a:prstGeom>
          <a:solidFill>
            <a:srgbClr val="36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rgbClr val="FFFFFF"/>
                </a:solidFill>
                <a:latin typeface="Gotham Condensed Light" pitchFamily="50" charset="0"/>
              </a:rPr>
              <a:t>https://health-infobase.canada.ca/covid-19/current-situation.html#figure6-header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C12077-F95B-93E7-7D44-CEEEA3C3A8E1}"/>
              </a:ext>
            </a:extLst>
          </p:cNvPr>
          <p:cNvSpPr/>
          <p:nvPr/>
        </p:nvSpPr>
        <p:spPr>
          <a:xfrm rot="10800000">
            <a:off x="0" y="6044241"/>
            <a:ext cx="4779136" cy="8137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/>
              </a:solidFill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1A91EEA-5FB4-626D-F188-458A7034D31D}"/>
              </a:ext>
            </a:extLst>
          </p:cNvPr>
          <p:cNvSpPr/>
          <p:nvPr/>
        </p:nvSpPr>
        <p:spPr>
          <a:xfrm rot="10800000">
            <a:off x="4231131" y="6044239"/>
            <a:ext cx="1188101" cy="822723"/>
          </a:xfrm>
          <a:prstGeom prst="triangle">
            <a:avLst>
              <a:gd name="adj" fmla="val 5547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/>
              </a:solidFill>
            </a:endParaRPr>
          </a:p>
        </p:txBody>
      </p:sp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2D72AF8-6D9D-08CF-2EEB-1F03D12E4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1" y="6062602"/>
            <a:ext cx="4779136" cy="997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D15FEE-B696-96DE-3FC5-BAC866C90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64" y="136842"/>
            <a:ext cx="11541261" cy="581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2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4C79AC4-67BB-8EF0-5EFC-3F8A95F8DBC3}"/>
              </a:ext>
            </a:extLst>
          </p:cNvPr>
          <p:cNvSpPr/>
          <p:nvPr/>
        </p:nvSpPr>
        <p:spPr>
          <a:xfrm>
            <a:off x="-50800" y="0"/>
            <a:ext cx="6175375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69CBCE-83A0-18F5-F5D9-A59C59E8FA01}"/>
              </a:ext>
            </a:extLst>
          </p:cNvPr>
          <p:cNvSpPr/>
          <p:nvPr/>
        </p:nvSpPr>
        <p:spPr>
          <a:xfrm>
            <a:off x="6251576" y="0"/>
            <a:ext cx="5984874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0B3EA2-2DF0-4D1D-144D-2BE2F001D823}"/>
              </a:ext>
            </a:extLst>
          </p:cNvPr>
          <p:cNvSpPr txBox="1"/>
          <p:nvPr/>
        </p:nvSpPr>
        <p:spPr>
          <a:xfrm>
            <a:off x="114300" y="6069737"/>
            <a:ext cx="12249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Loeb M, et al., Effect of influenza vaccination of children on infection rates in Hutterite communities: a randomized trial. JAMA. 2010 Mar 10;303(10):943-50. </a:t>
            </a:r>
            <a:r>
              <a:rPr lang="en-CA" dirty="0" err="1"/>
              <a:t>doi</a:t>
            </a:r>
            <a:r>
              <a:rPr lang="en-CA" dirty="0"/>
              <a:t>: 10.1001/jama.2010.250, image from https://exploresaskag.ca/past/immigration/hutterite/</a:t>
            </a:r>
          </a:p>
        </p:txBody>
      </p:sp>
      <p:pic>
        <p:nvPicPr>
          <p:cNvPr id="1026" name="Picture 2" descr="An Illustrated group of Hutterites are gathered together. The women wear dresses with polka dots and plaid patterns, with bonnets. The men wear black pants, black jackets, white shirts, and suspender">
            <a:extLst>
              <a:ext uri="{FF2B5EF4-FFF2-40B4-BE49-F238E27FC236}">
                <a16:creationId xmlns:a16="http://schemas.microsoft.com/office/drawing/2014/main" id="{F05DA3D3-1EBA-774D-0045-E73C8CBAD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49" y="37198"/>
            <a:ext cx="6111875" cy="389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n Illustrated group of Hutterites are gathered together. The women wear dresses with polka dots and plaid patterns, with bonnets. The men wear black pants, black jackets, white shirts, and suspender">
            <a:extLst>
              <a:ext uri="{FF2B5EF4-FFF2-40B4-BE49-F238E27FC236}">
                <a16:creationId xmlns:a16="http://schemas.microsoft.com/office/drawing/2014/main" id="{194B94EB-FEF9-D004-0EE6-C6BF6488D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51576" y="-32652"/>
            <a:ext cx="6111875" cy="389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84BC635-5C6A-6410-7350-B9B6B9BB718A}"/>
              </a:ext>
            </a:extLst>
          </p:cNvPr>
          <p:cNvSpPr/>
          <p:nvPr/>
        </p:nvSpPr>
        <p:spPr>
          <a:xfrm>
            <a:off x="4051300" y="1200151"/>
            <a:ext cx="2044700" cy="25781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8ED84A-7300-C392-42F8-1879115DB0D2}"/>
              </a:ext>
            </a:extLst>
          </p:cNvPr>
          <p:cNvSpPr/>
          <p:nvPr/>
        </p:nvSpPr>
        <p:spPr>
          <a:xfrm>
            <a:off x="2051050" y="171450"/>
            <a:ext cx="768350" cy="14414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70E981-AAE2-559B-1A63-CE9105F2D968}"/>
              </a:ext>
            </a:extLst>
          </p:cNvPr>
          <p:cNvSpPr txBox="1"/>
          <p:nvPr/>
        </p:nvSpPr>
        <p:spPr>
          <a:xfrm>
            <a:off x="450850" y="3415398"/>
            <a:ext cx="4191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>
                <a:latin typeface="GothamMedium" pitchFamily="50" charset="0"/>
              </a:rPr>
              <a:t>Influenza vaccine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E4F7C7-3B7B-8064-38FC-0AB0B1906EEA}"/>
              </a:ext>
            </a:extLst>
          </p:cNvPr>
          <p:cNvSpPr txBox="1"/>
          <p:nvPr/>
        </p:nvSpPr>
        <p:spPr>
          <a:xfrm>
            <a:off x="6527489" y="3455085"/>
            <a:ext cx="5560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 err="1">
                <a:latin typeface="GothamMedium" pitchFamily="50" charset="0"/>
              </a:rPr>
              <a:t>HepA</a:t>
            </a:r>
            <a:r>
              <a:rPr lang="en-CA" sz="3600" dirty="0">
                <a:latin typeface="GothamMedium" pitchFamily="50" charset="0"/>
              </a:rPr>
              <a:t> vaccine (control)</a:t>
            </a:r>
          </a:p>
        </p:txBody>
      </p:sp>
    </p:spTree>
    <p:extLst>
      <p:ext uri="{BB962C8B-B14F-4D97-AF65-F5344CB8AC3E}">
        <p14:creationId xmlns:p14="http://schemas.microsoft.com/office/powerpoint/2010/main" val="3393552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4C79AC4-67BB-8EF0-5EFC-3F8A95F8DBC3}"/>
              </a:ext>
            </a:extLst>
          </p:cNvPr>
          <p:cNvSpPr/>
          <p:nvPr/>
        </p:nvSpPr>
        <p:spPr>
          <a:xfrm>
            <a:off x="-1587" y="-13602"/>
            <a:ext cx="6175375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69CBCE-83A0-18F5-F5D9-A59C59E8FA01}"/>
              </a:ext>
            </a:extLst>
          </p:cNvPr>
          <p:cNvSpPr/>
          <p:nvPr/>
        </p:nvSpPr>
        <p:spPr>
          <a:xfrm>
            <a:off x="6251576" y="0"/>
            <a:ext cx="5984874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0B3EA2-2DF0-4D1D-144D-2BE2F001D823}"/>
              </a:ext>
            </a:extLst>
          </p:cNvPr>
          <p:cNvSpPr txBox="1"/>
          <p:nvPr/>
        </p:nvSpPr>
        <p:spPr>
          <a:xfrm>
            <a:off x="114300" y="6069737"/>
            <a:ext cx="12249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latin typeface="Gotham Condensed Light" pitchFamily="50" charset="0"/>
              </a:rPr>
              <a:t>Loeb M, et al., Effect of influenza vaccination of children on infection rates in Hutterite communities: a randomized trial. JAMA. 2010 Mar 10;303(10):943-50. </a:t>
            </a:r>
            <a:r>
              <a:rPr lang="en-CA" dirty="0" err="1">
                <a:latin typeface="Gotham Condensed Light" pitchFamily="50" charset="0"/>
              </a:rPr>
              <a:t>doi</a:t>
            </a:r>
            <a:r>
              <a:rPr lang="en-CA" dirty="0">
                <a:latin typeface="Gotham Condensed Light" pitchFamily="50" charset="0"/>
              </a:rPr>
              <a:t>: 10.1001/jama.2010.250, image from https://exploresaskag.ca/past/immigration/hutterite/</a:t>
            </a:r>
          </a:p>
        </p:txBody>
      </p:sp>
      <p:pic>
        <p:nvPicPr>
          <p:cNvPr id="1026" name="Picture 2" descr="An Illustrated group of Hutterites are gathered together. The women wear dresses with polka dots and plaid patterns, with bonnets. The men wear black pants, black jackets, white shirts, and suspender">
            <a:extLst>
              <a:ext uri="{FF2B5EF4-FFF2-40B4-BE49-F238E27FC236}">
                <a16:creationId xmlns:a16="http://schemas.microsoft.com/office/drawing/2014/main" id="{F05DA3D3-1EBA-774D-0045-E73C8CBAD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49" y="37198"/>
            <a:ext cx="6111875" cy="389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n Illustrated group of Hutterites are gathered together. The women wear dresses with polka dots and plaid patterns, with bonnets. The men wear black pants, black jackets, white shirts, and suspender">
            <a:extLst>
              <a:ext uri="{FF2B5EF4-FFF2-40B4-BE49-F238E27FC236}">
                <a16:creationId xmlns:a16="http://schemas.microsoft.com/office/drawing/2014/main" id="{194B94EB-FEF9-D004-0EE6-C6BF6488D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51576" y="-32652"/>
            <a:ext cx="6111875" cy="389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84BC635-5C6A-6410-7350-B9B6B9BB718A}"/>
              </a:ext>
            </a:extLst>
          </p:cNvPr>
          <p:cNvSpPr/>
          <p:nvPr/>
        </p:nvSpPr>
        <p:spPr>
          <a:xfrm>
            <a:off x="4051300" y="1200151"/>
            <a:ext cx="2044700" cy="25781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8ED84A-7300-C392-42F8-1879115DB0D2}"/>
              </a:ext>
            </a:extLst>
          </p:cNvPr>
          <p:cNvSpPr/>
          <p:nvPr/>
        </p:nvSpPr>
        <p:spPr>
          <a:xfrm>
            <a:off x="2051050" y="171450"/>
            <a:ext cx="768350" cy="14414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70E981-AAE2-559B-1A63-CE9105F2D968}"/>
              </a:ext>
            </a:extLst>
          </p:cNvPr>
          <p:cNvSpPr txBox="1"/>
          <p:nvPr/>
        </p:nvSpPr>
        <p:spPr>
          <a:xfrm>
            <a:off x="450850" y="3415398"/>
            <a:ext cx="4191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>
                <a:latin typeface="GothamMedium" pitchFamily="50" charset="0"/>
              </a:rPr>
              <a:t>Influenza vaccine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E4F7C7-3B7B-8064-38FC-0AB0B1906EEA}"/>
              </a:ext>
            </a:extLst>
          </p:cNvPr>
          <p:cNvSpPr txBox="1"/>
          <p:nvPr/>
        </p:nvSpPr>
        <p:spPr>
          <a:xfrm>
            <a:off x="6527489" y="3455085"/>
            <a:ext cx="5560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 err="1">
                <a:latin typeface="GothamMedium" pitchFamily="50" charset="0"/>
              </a:rPr>
              <a:t>HepA</a:t>
            </a:r>
            <a:r>
              <a:rPr lang="en-CA" sz="3600" dirty="0">
                <a:latin typeface="GothamMedium" pitchFamily="50" charset="0"/>
              </a:rPr>
              <a:t> vaccine (control)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8AF162-9B33-D23F-A80C-1CC55D174C46}"/>
              </a:ext>
            </a:extLst>
          </p:cNvPr>
          <p:cNvSpPr txBox="1"/>
          <p:nvPr/>
        </p:nvSpPr>
        <p:spPr>
          <a:xfrm>
            <a:off x="552450" y="4508772"/>
            <a:ext cx="5289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latin typeface="GothamMedium" pitchFamily="50" charset="0"/>
              </a:rPr>
              <a:t>61% protection for the whole community!</a:t>
            </a:r>
          </a:p>
        </p:txBody>
      </p:sp>
    </p:spTree>
    <p:extLst>
      <p:ext uri="{BB962C8B-B14F-4D97-AF65-F5344CB8AC3E}">
        <p14:creationId xmlns:p14="http://schemas.microsoft.com/office/powerpoint/2010/main" val="3498815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BA59A6-49E8-37FC-731C-CAE8395F0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80" y="6429375"/>
            <a:ext cx="6381750" cy="3207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211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  <a:tab pos="5846651" algn="l"/>
              </a:tabLst>
            </a:pPr>
            <a:r>
              <a:rPr lang="en-US" altLang="en-US" sz="1100" b="1">
                <a:cs typeface="Arial Unicode MS" pitchFamily="32" charset="0"/>
              </a:rPr>
              <a:t>Walter ND et al. N Engl J Med 2009;361:2584-2585.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14EC2A-DAAC-B967-B0B5-25073DF90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2" y="1316015"/>
            <a:ext cx="10503478" cy="471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F60AEEFD-F8C6-E721-2570-FEE02D16A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3954"/>
            <a:ext cx="12058650" cy="645739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7000"/>
              </a:lnSpc>
            </a:pPr>
            <a:r>
              <a:rPr lang="en-US" altLang="en-US" b="1" dirty="0">
                <a:latin typeface="Source Sans Pro" panose="020B0503030403020204" pitchFamily="34" charset="0"/>
                <a:cs typeface="Arial Unicode MS" pitchFamily="32" charset="0"/>
              </a:rPr>
              <a:t>Incidence of Invasive Pneumococcal Disease, According to Data from Active Population-Based Surveillance, 1995–2006.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A118FC4-7A98-187A-7C06-C358B0FACC09}"/>
              </a:ext>
            </a:extLst>
          </p:cNvPr>
          <p:cNvCxnSpPr/>
          <p:nvPr/>
        </p:nvCxnSpPr>
        <p:spPr>
          <a:xfrm flipH="1">
            <a:off x="6654800" y="2760827"/>
            <a:ext cx="228600" cy="60960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886522D-AA69-E116-75DF-1CCAE3A132BB}"/>
              </a:ext>
            </a:extLst>
          </p:cNvPr>
          <p:cNvSpPr txBox="1"/>
          <p:nvPr/>
        </p:nvSpPr>
        <p:spPr>
          <a:xfrm>
            <a:off x="6096000" y="2363372"/>
            <a:ext cx="2659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Pneumococcal vaccination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8B91BE-9A0D-13EE-3DA7-415E0CDCF9DC}"/>
              </a:ext>
            </a:extLst>
          </p:cNvPr>
          <p:cNvSpPr txBox="1"/>
          <p:nvPr/>
        </p:nvSpPr>
        <p:spPr>
          <a:xfrm>
            <a:off x="0" y="6220762"/>
            <a:ext cx="12058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b="0" i="0" dirty="0">
                <a:solidFill>
                  <a:schemeClr val="bg1"/>
                </a:solidFill>
                <a:effectLst/>
                <a:latin typeface="Gotham Condensed Light" pitchFamily="50" charset="0"/>
              </a:rPr>
              <a:t>Walter ND, et al,  Active Bacterial Core Surveillance System Team. Holiday spikes in pneumococcal disease among older adults. N Engl J Med. 2009 Dec 24;361(26):2584-5. </a:t>
            </a:r>
            <a:endParaRPr lang="en-CA" dirty="0">
              <a:solidFill>
                <a:schemeClr val="bg1"/>
              </a:solidFill>
              <a:latin typeface="Gotham Condensed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92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FC70-22B4-11D3-369A-CA68123AD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COVID-19 vaccines work as well or better than influenza vaccines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B25D3-E6C0-99C3-5C27-A50F21B69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…but have reasonable expectations.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224709-658C-7AD7-86BB-A862AD23259C}"/>
              </a:ext>
            </a:extLst>
          </p:cNvPr>
          <p:cNvGrpSpPr/>
          <p:nvPr/>
        </p:nvGrpSpPr>
        <p:grpSpPr>
          <a:xfrm>
            <a:off x="0" y="6044239"/>
            <a:ext cx="12237713" cy="1016205"/>
            <a:chOff x="0" y="6044239"/>
            <a:chExt cx="12237713" cy="101620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4BC482-4E46-1994-9D5E-548554B9462E}"/>
                </a:ext>
              </a:extLst>
            </p:cNvPr>
            <p:cNvSpPr/>
            <p:nvPr/>
          </p:nvSpPr>
          <p:spPr>
            <a:xfrm rot="10800000">
              <a:off x="0" y="6044241"/>
              <a:ext cx="4779136" cy="81375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2"/>
                </a:solidFill>
              </a:endParaRPr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043CB4C4-33E9-3586-1D50-2DEDC73885D7}"/>
                </a:ext>
              </a:extLst>
            </p:cNvPr>
            <p:cNvSpPr/>
            <p:nvPr/>
          </p:nvSpPr>
          <p:spPr>
            <a:xfrm>
              <a:off x="4957081" y="6062602"/>
              <a:ext cx="1179100" cy="804361"/>
            </a:xfrm>
            <a:prstGeom prst="triangle">
              <a:avLst>
                <a:gd name="adj" fmla="val 53988"/>
              </a:avLst>
            </a:prstGeom>
            <a:solidFill>
              <a:srgbClr val="36B0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6805EC8-9A2E-5BA5-882C-4DF3557D15AA}"/>
                </a:ext>
              </a:extLst>
            </p:cNvPr>
            <p:cNvSpPr/>
            <p:nvPr/>
          </p:nvSpPr>
          <p:spPr>
            <a:xfrm>
              <a:off x="5597177" y="6062602"/>
              <a:ext cx="6640536" cy="804361"/>
            </a:xfrm>
            <a:prstGeom prst="rect">
              <a:avLst/>
            </a:prstGeom>
            <a:solidFill>
              <a:srgbClr val="36B0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FFFF"/>
                </a:solidFill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9D69A0E1-455C-9E3D-2954-7CAD2DF64224}"/>
                </a:ext>
              </a:extLst>
            </p:cNvPr>
            <p:cNvSpPr/>
            <p:nvPr/>
          </p:nvSpPr>
          <p:spPr>
            <a:xfrm rot="10800000">
              <a:off x="4231131" y="6044239"/>
              <a:ext cx="1188101" cy="822723"/>
            </a:xfrm>
            <a:prstGeom prst="triangle">
              <a:avLst>
                <a:gd name="adj" fmla="val 5547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2"/>
                </a:solidFill>
              </a:endParaRPr>
            </a:p>
          </p:txBody>
        </p:sp>
        <p:pic>
          <p:nvPicPr>
            <p:cNvPr id="8" name="Picture 7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DF824263-2B5D-0292-0C56-283F09782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1" y="6062602"/>
              <a:ext cx="4779136" cy="997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5524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7F14053-A3D4-451F-11E9-2CBADC1984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8" r="6197" b="16063"/>
          <a:stretch/>
        </p:blipFill>
        <p:spPr>
          <a:xfrm>
            <a:off x="413218" y="1142449"/>
            <a:ext cx="11628774" cy="4700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E97E9C-4D81-F297-2431-F5D29D2FFDFC}"/>
              </a:ext>
            </a:extLst>
          </p:cNvPr>
          <p:cNvSpPr txBox="1"/>
          <p:nvPr/>
        </p:nvSpPr>
        <p:spPr>
          <a:xfrm>
            <a:off x="8235225" y="3763729"/>
            <a:ext cx="38067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>
                <a:solidFill>
                  <a:schemeClr val="bg2"/>
                </a:solidFill>
                <a:latin typeface="Gotham Condensed Light" pitchFamily="50" charset="0"/>
              </a:rPr>
              <a:t>Deanna Levac	  Schlegel Villages</a:t>
            </a:r>
          </a:p>
          <a:p>
            <a:r>
              <a:rPr lang="en-CA" sz="1600" dirty="0">
                <a:solidFill>
                  <a:schemeClr val="bg2"/>
                </a:solidFill>
                <a:latin typeface="Gotham Condensed Light" pitchFamily="50" charset="0"/>
              </a:rPr>
              <a:t>Lora </a:t>
            </a:r>
            <a:r>
              <a:rPr lang="en-CA" sz="1600" dirty="0" err="1">
                <a:solidFill>
                  <a:schemeClr val="bg2"/>
                </a:solidFill>
                <a:latin typeface="Gotham Condensed Light" pitchFamily="50" charset="0"/>
              </a:rPr>
              <a:t>Bruyn</a:t>
            </a:r>
            <a:r>
              <a:rPr lang="en-CA" sz="1600" dirty="0">
                <a:solidFill>
                  <a:schemeClr val="bg2"/>
                </a:solidFill>
                <a:latin typeface="Gotham Condensed Light" pitchFamily="50" charset="0"/>
              </a:rPr>
              <a:t>-Martin</a:t>
            </a:r>
            <a:r>
              <a:rPr lang="en-CA" sz="1600" b="1" dirty="0">
                <a:solidFill>
                  <a:schemeClr val="bg2"/>
                </a:solidFill>
                <a:latin typeface="Gotham Condensed Light" pitchFamily="50" charset="0"/>
              </a:rPr>
              <a:t> </a:t>
            </a:r>
            <a:r>
              <a:rPr lang="en-CA" sz="1600" dirty="0">
                <a:solidFill>
                  <a:schemeClr val="bg2"/>
                </a:solidFill>
                <a:latin typeface="Gotham Condensed Light" pitchFamily="50" charset="0"/>
              </a:rPr>
              <a:t>Schlegel Villages</a:t>
            </a:r>
            <a:endParaRPr lang="en-CA" sz="1600" b="1" dirty="0">
              <a:solidFill>
                <a:schemeClr val="bg2"/>
              </a:solidFill>
              <a:latin typeface="Gotham Condensed Light" pitchFamily="50" charset="0"/>
            </a:endParaRPr>
          </a:p>
          <a:p>
            <a:endParaRPr lang="en-CA" sz="1600" dirty="0">
              <a:solidFill>
                <a:schemeClr val="bg2"/>
              </a:solidFill>
              <a:latin typeface="Gotham Condensed Light" pitchFamily="50" charset="0"/>
            </a:endParaRPr>
          </a:p>
          <a:p>
            <a:r>
              <a:rPr lang="en-CA" sz="1600" dirty="0">
                <a:solidFill>
                  <a:schemeClr val="bg2"/>
                </a:solidFill>
                <a:latin typeface="Gotham Condensed Light" pitchFamily="50" charset="0"/>
              </a:rPr>
              <a:t>Heather Livingstone Hamilton Continuing Care</a:t>
            </a:r>
          </a:p>
          <a:p>
            <a:r>
              <a:rPr lang="en-CA" sz="1600" dirty="0">
                <a:solidFill>
                  <a:schemeClr val="bg2"/>
                </a:solidFill>
                <a:latin typeface="Gotham Condensed Light" pitchFamily="50" charset="0"/>
              </a:rPr>
              <a:t>The Village of </a:t>
            </a:r>
            <a:r>
              <a:rPr lang="en-CA" sz="1600" dirty="0" err="1">
                <a:solidFill>
                  <a:schemeClr val="bg2"/>
                </a:solidFill>
                <a:latin typeface="Gotham Condensed Light" pitchFamily="50" charset="0"/>
              </a:rPr>
              <a:t>Tansley</a:t>
            </a:r>
            <a:r>
              <a:rPr lang="en-CA" sz="1600" dirty="0">
                <a:solidFill>
                  <a:schemeClr val="bg2"/>
                </a:solidFill>
                <a:latin typeface="Gotham Condensed Light" pitchFamily="50" charset="0"/>
              </a:rPr>
              <a:t> Woods</a:t>
            </a:r>
          </a:p>
          <a:p>
            <a:r>
              <a:rPr lang="en-CA" sz="1600" dirty="0">
                <a:solidFill>
                  <a:schemeClr val="bg2"/>
                </a:solidFill>
                <a:latin typeface="Gotham Condensed Light" pitchFamily="50" charset="0"/>
              </a:rPr>
              <a:t>Julie Garneau	  Pinehaven Nursing Home</a:t>
            </a:r>
          </a:p>
          <a:p>
            <a:r>
              <a:rPr lang="en-CA" sz="1600" dirty="0">
                <a:solidFill>
                  <a:schemeClr val="bg2"/>
                </a:solidFill>
                <a:latin typeface="Gotham Condensed Light" pitchFamily="50" charset="0"/>
              </a:rPr>
              <a:t>The Village of University Gates</a:t>
            </a:r>
          </a:p>
          <a:p>
            <a:r>
              <a:rPr lang="en-CA" sz="1600" dirty="0">
                <a:solidFill>
                  <a:schemeClr val="bg2"/>
                </a:solidFill>
                <a:latin typeface="Gotham Condensed Light" pitchFamily="50" charset="0"/>
              </a:rPr>
              <a:t> The Village of Winston Park</a:t>
            </a:r>
          </a:p>
          <a:p>
            <a:endParaRPr lang="en-CA" sz="1600" dirty="0">
              <a:solidFill>
                <a:schemeClr val="bg2"/>
              </a:solidFill>
              <a:latin typeface="Gotham Condensed Light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4706E-9F16-7200-C9AD-2A5F95F0FA73}"/>
              </a:ext>
            </a:extLst>
          </p:cNvPr>
          <p:cNvSpPr txBox="1"/>
          <p:nvPr/>
        </p:nvSpPr>
        <p:spPr>
          <a:xfrm>
            <a:off x="477144" y="4179998"/>
            <a:ext cx="40825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A" sz="1800" dirty="0">
              <a:solidFill>
                <a:schemeClr val="bg2"/>
              </a:solidFill>
              <a:latin typeface="Gotham Condensed Light" pitchFamily="50" charset="0"/>
            </a:endParaRPr>
          </a:p>
          <a:p>
            <a:r>
              <a:rPr lang="en-CA" sz="1800" dirty="0">
                <a:solidFill>
                  <a:schemeClr val="bg2"/>
                </a:solidFill>
                <a:latin typeface="Gotham Condensed Light" pitchFamily="50" charset="0"/>
              </a:rPr>
              <a:t>Dana </a:t>
            </a:r>
            <a:r>
              <a:rPr lang="en-CA" sz="1800" dirty="0" err="1">
                <a:solidFill>
                  <a:schemeClr val="bg2"/>
                </a:solidFill>
                <a:latin typeface="Gotham Condensed Light" pitchFamily="50" charset="0"/>
              </a:rPr>
              <a:t>Chausic</a:t>
            </a:r>
            <a:r>
              <a:rPr lang="en-CA" sz="1800" dirty="0">
                <a:solidFill>
                  <a:schemeClr val="bg2"/>
                </a:solidFill>
                <a:latin typeface="Gotham Condensed Light" pitchFamily="50" charset="0"/>
              </a:rPr>
              <a:t>	  St. Joseph's Villa Dundas</a:t>
            </a:r>
          </a:p>
          <a:p>
            <a:r>
              <a:rPr lang="en-CA" sz="1800" dirty="0">
                <a:solidFill>
                  <a:schemeClr val="bg2"/>
                </a:solidFill>
                <a:latin typeface="Gotham Condensed Light" pitchFamily="50" charset="0"/>
              </a:rPr>
              <a:t>Josie Lopes	  St. Joseph's Lifecare Centre Brantford</a:t>
            </a:r>
          </a:p>
          <a:p>
            <a:r>
              <a:rPr lang="en-CA" sz="1800" dirty="0">
                <a:solidFill>
                  <a:schemeClr val="bg2"/>
                </a:solidFill>
                <a:latin typeface="Gotham Condensed Light" pitchFamily="50" charset="0"/>
              </a:rPr>
              <a:t>Rebecka </a:t>
            </a:r>
            <a:r>
              <a:rPr lang="en-CA" sz="1800" dirty="0" err="1">
                <a:solidFill>
                  <a:schemeClr val="bg2"/>
                </a:solidFill>
                <a:latin typeface="Gotham Condensed Light" pitchFamily="50" charset="0"/>
              </a:rPr>
              <a:t>Seilis</a:t>
            </a:r>
            <a:r>
              <a:rPr lang="en-CA" sz="1800" dirty="0">
                <a:solidFill>
                  <a:schemeClr val="bg2"/>
                </a:solidFill>
                <a:latin typeface="Gotham Condensed Light" pitchFamily="50" charset="0"/>
              </a:rPr>
              <a:t>	  St. Joseph’s Healthcare Centre Guelph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C9C70-468F-CB85-9DF0-543A7B752C51}"/>
              </a:ext>
            </a:extLst>
          </p:cNvPr>
          <p:cNvSpPr txBox="1"/>
          <p:nvPr/>
        </p:nvSpPr>
        <p:spPr>
          <a:xfrm>
            <a:off x="413218" y="3879766"/>
            <a:ext cx="3514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 err="1">
                <a:solidFill>
                  <a:schemeClr val="bg2"/>
                </a:solidFill>
                <a:latin typeface="Gotham Condensed Light" pitchFamily="50" charset="0"/>
              </a:rPr>
              <a:t>Reshan</a:t>
            </a:r>
            <a:r>
              <a:rPr lang="en-CA" sz="1800" dirty="0">
                <a:solidFill>
                  <a:schemeClr val="bg2"/>
                </a:solidFill>
                <a:latin typeface="Gotham Condensed Light" pitchFamily="50" charset="0"/>
              </a:rPr>
              <a:t> Rex	  Shalom Village</a:t>
            </a:r>
          </a:p>
          <a:p>
            <a:r>
              <a:rPr lang="en-CA" sz="1800" dirty="0">
                <a:solidFill>
                  <a:schemeClr val="bg2"/>
                </a:solidFill>
                <a:latin typeface="Gotham Condensed Light" pitchFamily="50" charset="0"/>
              </a:rPr>
              <a:t>Allegra Ferrara  </a:t>
            </a:r>
            <a:r>
              <a:rPr lang="en-CA" sz="1800" dirty="0" err="1">
                <a:solidFill>
                  <a:schemeClr val="bg2"/>
                </a:solidFill>
                <a:latin typeface="Gotham Condensed Light" pitchFamily="50" charset="0"/>
              </a:rPr>
              <a:t>Amica</a:t>
            </a:r>
            <a:r>
              <a:rPr lang="en-CA" sz="1800" dirty="0">
                <a:solidFill>
                  <a:schemeClr val="bg2"/>
                </a:solidFill>
                <a:latin typeface="Gotham Condensed Light" pitchFamily="50" charset="0"/>
              </a:rPr>
              <a:t> Unionville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54DB46-B152-759A-E4F5-69380E0D950A}"/>
              </a:ext>
            </a:extLst>
          </p:cNvPr>
          <p:cNvSpPr txBox="1"/>
          <p:nvPr/>
        </p:nvSpPr>
        <p:spPr>
          <a:xfrm>
            <a:off x="4175146" y="3902999"/>
            <a:ext cx="44446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 err="1">
                <a:solidFill>
                  <a:schemeClr val="bg2"/>
                </a:solidFill>
                <a:latin typeface="Gotham Condensed Light" pitchFamily="50" charset="0"/>
              </a:rPr>
              <a:t>Mattea</a:t>
            </a:r>
            <a:r>
              <a:rPr lang="en-CA" sz="1800" dirty="0">
                <a:solidFill>
                  <a:schemeClr val="bg2"/>
                </a:solidFill>
                <a:latin typeface="Gotham Condensed Light" pitchFamily="50" charset="0"/>
              </a:rPr>
              <a:t> </a:t>
            </a:r>
            <a:r>
              <a:rPr lang="en-CA" sz="1800" dirty="0" err="1">
                <a:solidFill>
                  <a:schemeClr val="bg2"/>
                </a:solidFill>
                <a:latin typeface="Gotham Condensed Light" pitchFamily="50" charset="0"/>
              </a:rPr>
              <a:t>Duvnjak</a:t>
            </a:r>
            <a:r>
              <a:rPr lang="en-CA" sz="1800" dirty="0">
                <a:solidFill>
                  <a:schemeClr val="bg2"/>
                </a:solidFill>
                <a:latin typeface="Gotham Condensed Light" pitchFamily="50" charset="0"/>
              </a:rPr>
              <a:t>	  Fairview Nursing Home	</a:t>
            </a:r>
          </a:p>
          <a:p>
            <a:r>
              <a:rPr lang="en-CA" sz="1800" dirty="0">
                <a:solidFill>
                  <a:schemeClr val="bg2"/>
                </a:solidFill>
                <a:latin typeface="Gotham Condensed Light" pitchFamily="50" charset="0"/>
              </a:rPr>
              <a:t>Melissa Mackinnon	  The Village of Wentworth Heights</a:t>
            </a:r>
          </a:p>
          <a:p>
            <a:r>
              <a:rPr lang="en-CA" sz="1800" dirty="0">
                <a:solidFill>
                  <a:schemeClr val="bg2"/>
                </a:solidFill>
                <a:latin typeface="Gotham Condensed Light" pitchFamily="50" charset="0"/>
              </a:rPr>
              <a:t>Mithila </a:t>
            </a:r>
            <a:r>
              <a:rPr lang="en-CA" sz="1800" dirty="0" err="1">
                <a:solidFill>
                  <a:schemeClr val="bg2"/>
                </a:solidFill>
                <a:latin typeface="Gotham Condensed Light" pitchFamily="50" charset="0"/>
              </a:rPr>
              <a:t>Vidwans</a:t>
            </a:r>
            <a:r>
              <a:rPr lang="en-CA" sz="1800" dirty="0">
                <a:solidFill>
                  <a:schemeClr val="bg2"/>
                </a:solidFill>
                <a:latin typeface="Gotham Condensed Light" pitchFamily="50" charset="0"/>
              </a:rPr>
              <a:t>	  The Village of Erin Meadows</a:t>
            </a:r>
          </a:p>
          <a:p>
            <a:r>
              <a:rPr lang="en-CA" sz="1800" dirty="0">
                <a:solidFill>
                  <a:schemeClr val="bg2"/>
                </a:solidFill>
                <a:latin typeface="Gotham Condensed Light" pitchFamily="50" charset="0"/>
              </a:rPr>
              <a:t>		  The Village of Humber Heights</a:t>
            </a:r>
          </a:p>
          <a:p>
            <a:r>
              <a:rPr lang="en-CA" sz="1800" dirty="0">
                <a:solidFill>
                  <a:schemeClr val="bg2"/>
                </a:solidFill>
                <a:latin typeface="Gotham Condensed Light" pitchFamily="50" charset="0"/>
              </a:rPr>
              <a:t>Shari Farrugia	  The Village of Sandalwood Park</a:t>
            </a:r>
          </a:p>
          <a:p>
            <a:r>
              <a:rPr lang="en-CA" sz="1800" dirty="0" err="1">
                <a:solidFill>
                  <a:schemeClr val="bg2"/>
                </a:solidFill>
                <a:latin typeface="Gotham Condensed Light" pitchFamily="50" charset="0"/>
              </a:rPr>
              <a:t>Sherline</a:t>
            </a:r>
            <a:r>
              <a:rPr lang="en-CA" sz="1800" dirty="0">
                <a:solidFill>
                  <a:schemeClr val="bg2"/>
                </a:solidFill>
                <a:latin typeface="Gotham Condensed Light" pitchFamily="50" charset="0"/>
              </a:rPr>
              <a:t> </a:t>
            </a:r>
            <a:r>
              <a:rPr lang="en-CA" sz="1800" dirty="0" err="1">
                <a:solidFill>
                  <a:schemeClr val="bg2"/>
                </a:solidFill>
                <a:latin typeface="Gotham Condensed Light" pitchFamily="50" charset="0"/>
              </a:rPr>
              <a:t>Dorcelus</a:t>
            </a:r>
            <a:r>
              <a:rPr lang="en-CA" sz="1800" dirty="0">
                <a:solidFill>
                  <a:schemeClr val="bg2"/>
                </a:solidFill>
                <a:latin typeface="Gotham Condensed Light" pitchFamily="50" charset="0"/>
              </a:rPr>
              <a:t>	  The Village of Taunton Mills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F6E28AF-F74F-627E-E86A-352CD9F6C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680" y="111513"/>
            <a:ext cx="1341526" cy="75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0AD398-2B3F-9EA8-E158-71645F101FBD}"/>
              </a:ext>
            </a:extLst>
          </p:cNvPr>
          <p:cNvSpPr txBox="1"/>
          <p:nvPr/>
        </p:nvSpPr>
        <p:spPr>
          <a:xfrm>
            <a:off x="5242298" y="303816"/>
            <a:ext cx="4685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CA" sz="2400" dirty="0">
                <a:solidFill>
                  <a:schemeClr val="tx2"/>
                </a:solidFill>
                <a:latin typeface="GothamMedium" pitchFamily="50" charset="0"/>
              </a:rPr>
              <a:t>www.hitsimmune.come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35FF36-C482-62C1-E447-524AF889B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534" y="52485"/>
            <a:ext cx="2181337" cy="93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27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46199B5-5B99-3434-C895-6714FC58DF61}"/>
              </a:ext>
            </a:extLst>
          </p:cNvPr>
          <p:cNvSpPr/>
          <p:nvPr/>
        </p:nvSpPr>
        <p:spPr>
          <a:xfrm>
            <a:off x="4957081" y="6062602"/>
            <a:ext cx="1179100" cy="804361"/>
          </a:xfrm>
          <a:prstGeom prst="triangle">
            <a:avLst>
              <a:gd name="adj" fmla="val 53988"/>
            </a:avLst>
          </a:prstGeom>
          <a:solidFill>
            <a:srgbClr val="36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7CD530-52F0-14A7-749A-B524D060C78D}"/>
              </a:ext>
            </a:extLst>
          </p:cNvPr>
          <p:cNvSpPr/>
          <p:nvPr/>
        </p:nvSpPr>
        <p:spPr>
          <a:xfrm>
            <a:off x="5597177" y="6062602"/>
            <a:ext cx="6640536" cy="804361"/>
          </a:xfrm>
          <a:prstGeom prst="rect">
            <a:avLst/>
          </a:prstGeom>
          <a:solidFill>
            <a:srgbClr val="36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B548840-D238-98CE-98C7-4775D19F6300}"/>
              </a:ext>
            </a:extLst>
          </p:cNvPr>
          <p:cNvSpPr/>
          <p:nvPr/>
        </p:nvSpPr>
        <p:spPr>
          <a:xfrm rot="10800000">
            <a:off x="4231131" y="6044239"/>
            <a:ext cx="1188101" cy="822723"/>
          </a:xfrm>
          <a:prstGeom prst="triangle">
            <a:avLst>
              <a:gd name="adj" fmla="val 5547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B68AC4-FAEF-22B5-3E2A-1D4B99EA5BD5}"/>
              </a:ext>
            </a:extLst>
          </p:cNvPr>
          <p:cNvSpPr/>
          <p:nvPr/>
        </p:nvSpPr>
        <p:spPr>
          <a:xfrm rot="10800000">
            <a:off x="0" y="6044241"/>
            <a:ext cx="4779136" cy="8137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/>
              </a:solidFill>
            </a:endParaRP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123E7D2B-C2A4-49FB-BFC2-447CAD79F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0" y="6016378"/>
            <a:ext cx="3791720" cy="835154"/>
          </a:xfrm>
          <a:prstGeom prst="rect">
            <a:avLst/>
          </a:prstGeom>
        </p:spPr>
      </p:pic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95741" y="1280292"/>
          <a:ext cx="11081084" cy="4615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-636293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36B0C9"/>
                </a:solidFill>
              </a:rPr>
              <a:t>Effectiveness of Seasonal Flu Vaccines from the 2005 – 2021 Flu Seasons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0097" y="6558781"/>
            <a:ext cx="806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2"/>
                </a:solidFill>
              </a:rPr>
              <a:t>Source: </a:t>
            </a:r>
            <a:r>
              <a:rPr lang="en-US" sz="1400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https://www.cdc.gov/flu/professionals/vaccination/effectiveness-studies.htm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3718C5-F22D-4BDB-8006-FC16F0E6D9DD}"/>
              </a:ext>
            </a:extLst>
          </p:cNvPr>
          <p:cNvSpPr txBox="1"/>
          <p:nvPr/>
        </p:nvSpPr>
        <p:spPr>
          <a:xfrm>
            <a:off x="2043178" y="5495114"/>
            <a:ext cx="7508558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0" i="0" strike="noStrike" dirty="0">
                <a:effectLst/>
                <a:latin typeface="Calibri" panose="020F0502020204030204" pitchFamily="34" charset="0"/>
              </a:rPr>
              <a:t>*</a:t>
            </a:r>
            <a:r>
              <a:rPr lang="en-US" sz="1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2020-2021 flu vaccine effectiveness was not estimated due to low flu virus circulation during the 2020-2021 flu season.</a:t>
            </a:r>
            <a:endParaRPr lang="en-US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en-US" sz="1000" dirty="0">
              <a:solidFill>
                <a:srgbClr val="9CA9A2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/>
        </p:nvGraphicFramePr>
        <p:xfrm>
          <a:off x="240632" y="812381"/>
          <a:ext cx="11470104" cy="4843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541824B-DC94-E01D-0349-EA91F169F072}"/>
              </a:ext>
            </a:extLst>
          </p:cNvPr>
          <p:cNvSpPr txBox="1"/>
          <p:nvPr/>
        </p:nvSpPr>
        <p:spPr>
          <a:xfrm>
            <a:off x="6433413" y="6071100"/>
            <a:ext cx="56188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dirty="0">
                <a:solidFill>
                  <a:schemeClr val="bg2"/>
                </a:solidFill>
                <a:latin typeface="Gotham Condensed Light" pitchFamily="50" charset="0"/>
              </a:rPr>
              <a:t>Vaccine. 2018 Feb 28; 36(10): 1272–1278.</a:t>
            </a:r>
          </a:p>
        </p:txBody>
      </p:sp>
    </p:spTree>
    <p:extLst>
      <p:ext uri="{BB962C8B-B14F-4D97-AF65-F5344CB8AC3E}">
        <p14:creationId xmlns:p14="http://schemas.microsoft.com/office/powerpoint/2010/main" val="2293733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ED006-01EF-4FCD-8F2E-761DD899D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70" y="244134"/>
            <a:ext cx="7992618" cy="60544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930BA1-B8C8-4238-A9E2-1AFAE62AC0D4}"/>
              </a:ext>
            </a:extLst>
          </p:cNvPr>
          <p:cNvSpPr/>
          <p:nvPr/>
        </p:nvSpPr>
        <p:spPr>
          <a:xfrm>
            <a:off x="1327177" y="6418749"/>
            <a:ext cx="799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Gotham Condensed Light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https://www.cdc.gov/flu/professionals/vaccination/effectiveness-studies.htm</a:t>
            </a:r>
            <a:endParaRPr lang="en-CA" dirty="0">
              <a:latin typeface="Gotham Condensed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926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ED006-01EF-4FCD-8F2E-761DD899D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70" y="244134"/>
            <a:ext cx="7992618" cy="60544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930BA1-B8C8-4238-A9E2-1AFAE62AC0D4}"/>
              </a:ext>
            </a:extLst>
          </p:cNvPr>
          <p:cNvSpPr/>
          <p:nvPr/>
        </p:nvSpPr>
        <p:spPr>
          <a:xfrm>
            <a:off x="1327177" y="6418749"/>
            <a:ext cx="799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Gotham Condensed Light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https://www.cdc.gov/flu/professionals/vaccination/effectiveness-studies.htm</a:t>
            </a:r>
            <a:endParaRPr lang="en-CA" dirty="0">
              <a:latin typeface="Gotham Condensed Light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C1808A-0E7B-13A4-3347-FA1313FDA764}"/>
              </a:ext>
            </a:extLst>
          </p:cNvPr>
          <p:cNvSpPr txBox="1"/>
          <p:nvPr/>
        </p:nvSpPr>
        <p:spPr>
          <a:xfrm>
            <a:off x="8680256" y="2434916"/>
            <a:ext cx="2903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rgbClr val="680049"/>
                </a:solidFill>
                <a:latin typeface="Myriad Pro" panose="020B0503030403020204" pitchFamily="34" charset="0"/>
              </a:rPr>
              <a:t>38% efficacy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D0B6949-9350-A912-B3D9-B27F0B093370}"/>
              </a:ext>
            </a:extLst>
          </p:cNvPr>
          <p:cNvSpPr/>
          <p:nvPr/>
        </p:nvSpPr>
        <p:spPr>
          <a:xfrm>
            <a:off x="6096000" y="123925"/>
            <a:ext cx="2440056" cy="1172818"/>
          </a:xfrm>
          <a:prstGeom prst="ellipse">
            <a:avLst/>
          </a:prstGeom>
          <a:noFill/>
          <a:ln w="57150">
            <a:solidFill>
              <a:srgbClr val="6800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Arrow: Curved Up 5">
            <a:extLst>
              <a:ext uri="{FF2B5EF4-FFF2-40B4-BE49-F238E27FC236}">
                <a16:creationId xmlns:a16="http://schemas.microsoft.com/office/drawing/2014/main" id="{951A8BBF-D04D-063F-04D0-EFE53FB4363E}"/>
              </a:ext>
            </a:extLst>
          </p:cNvPr>
          <p:cNvSpPr/>
          <p:nvPr/>
        </p:nvSpPr>
        <p:spPr>
          <a:xfrm rot="13240156" flipH="1">
            <a:off x="8683621" y="685038"/>
            <a:ext cx="2671200" cy="1000269"/>
          </a:xfrm>
          <a:prstGeom prst="curvedUpArrow">
            <a:avLst>
              <a:gd name="adj1" fmla="val 23870"/>
              <a:gd name="adj2" fmla="val 48370"/>
              <a:gd name="adj3" fmla="val 39981"/>
            </a:avLst>
          </a:prstGeom>
          <a:solidFill>
            <a:srgbClr val="680049"/>
          </a:solidFill>
          <a:ln>
            <a:solidFill>
              <a:srgbClr val="6800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08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3199BAE-83E6-38A7-06BB-1F5E05CF8983}"/>
              </a:ext>
            </a:extLst>
          </p:cNvPr>
          <p:cNvSpPr/>
          <p:nvPr/>
        </p:nvSpPr>
        <p:spPr>
          <a:xfrm>
            <a:off x="4932231" y="6042722"/>
            <a:ext cx="1179100" cy="804361"/>
          </a:xfrm>
          <a:prstGeom prst="triangle">
            <a:avLst>
              <a:gd name="adj" fmla="val 53988"/>
            </a:avLst>
          </a:prstGeom>
          <a:solidFill>
            <a:srgbClr val="36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FA658E-7A1D-44F5-27D8-E52B76CEF2E9}"/>
              </a:ext>
            </a:extLst>
          </p:cNvPr>
          <p:cNvSpPr/>
          <p:nvPr/>
        </p:nvSpPr>
        <p:spPr>
          <a:xfrm>
            <a:off x="5565373" y="6047676"/>
            <a:ext cx="6640536" cy="804361"/>
          </a:xfrm>
          <a:prstGeom prst="rect">
            <a:avLst/>
          </a:prstGeom>
          <a:solidFill>
            <a:srgbClr val="36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E3E5236-192E-6307-2C56-230EC0B707C3}"/>
              </a:ext>
            </a:extLst>
          </p:cNvPr>
          <p:cNvSpPr/>
          <p:nvPr/>
        </p:nvSpPr>
        <p:spPr>
          <a:xfrm rot="10800000">
            <a:off x="4231131" y="6044239"/>
            <a:ext cx="1188101" cy="822723"/>
          </a:xfrm>
          <a:prstGeom prst="triangle">
            <a:avLst>
              <a:gd name="adj" fmla="val 5547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A67F5D-247D-34A9-96B8-8782752EAF7A}"/>
              </a:ext>
            </a:extLst>
          </p:cNvPr>
          <p:cNvSpPr/>
          <p:nvPr/>
        </p:nvSpPr>
        <p:spPr>
          <a:xfrm rot="10800000">
            <a:off x="0" y="6044241"/>
            <a:ext cx="4779136" cy="8137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/>
              </a:solidFill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60EC241-E8B1-77E0-0A15-CA3BDD03C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0" y="6016378"/>
            <a:ext cx="3791720" cy="8351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64049-280F-9571-38C1-F2585D65A190}"/>
              </a:ext>
            </a:extLst>
          </p:cNvPr>
          <p:cNvSpPr txBox="1"/>
          <p:nvPr/>
        </p:nvSpPr>
        <p:spPr>
          <a:xfrm>
            <a:off x="5478047" y="6052838"/>
            <a:ext cx="66405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0" dirty="0">
                <a:solidFill>
                  <a:schemeClr val="bg2"/>
                </a:solidFill>
                <a:effectLst/>
                <a:latin typeface="Gotham Condensed Light" pitchFamily="50" charset="0"/>
              </a:rPr>
              <a:t>Arriola C,. Influenza Vaccination Modifies Disease Severity Among Community-dwelling Adults Hospitalized With Influenza. Clin Infect Dis. 2017 Oct 15;65(8):1289-1297. </a:t>
            </a:r>
            <a:r>
              <a:rPr lang="en-CA" b="0" i="0" dirty="0" err="1">
                <a:solidFill>
                  <a:schemeClr val="bg2"/>
                </a:solidFill>
                <a:effectLst/>
                <a:latin typeface="Gotham Condensed Light" pitchFamily="50" charset="0"/>
              </a:rPr>
              <a:t>doi</a:t>
            </a:r>
            <a:r>
              <a:rPr lang="en-CA" b="0" i="0" dirty="0">
                <a:solidFill>
                  <a:schemeClr val="bg2"/>
                </a:solidFill>
                <a:effectLst/>
                <a:latin typeface="Gotham Condensed Light" pitchFamily="50" charset="0"/>
              </a:rPr>
              <a:t>: 10.1093/</a:t>
            </a:r>
            <a:r>
              <a:rPr lang="en-CA" b="0" i="0" dirty="0" err="1">
                <a:solidFill>
                  <a:schemeClr val="bg2"/>
                </a:solidFill>
                <a:effectLst/>
                <a:latin typeface="Gotham Condensed Light" pitchFamily="50" charset="0"/>
              </a:rPr>
              <a:t>cid</a:t>
            </a:r>
            <a:r>
              <a:rPr lang="en-CA" b="0" i="0" dirty="0">
                <a:solidFill>
                  <a:schemeClr val="bg2"/>
                </a:solidFill>
                <a:effectLst/>
                <a:latin typeface="Gotham Condensed Light" pitchFamily="50" charset="0"/>
              </a:rPr>
              <a:t>/cix468. </a:t>
            </a:r>
            <a:endParaRPr lang="en-CA" dirty="0">
              <a:solidFill>
                <a:schemeClr val="bg2"/>
              </a:solidFill>
              <a:latin typeface="Gotham Condensed Light" pitchFamily="50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8208AC7-EB59-6E36-08AE-A33FC13F1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9963" y="3356774"/>
            <a:ext cx="1187877" cy="1055890"/>
          </a:xfrm>
          <a:prstGeom prst="rect">
            <a:avLst/>
          </a:prstGeom>
        </p:spPr>
      </p:pic>
      <p:pic>
        <p:nvPicPr>
          <p:cNvPr id="9" name="Graphic 8" descr="Woman with cane">
            <a:extLst>
              <a:ext uri="{FF2B5EF4-FFF2-40B4-BE49-F238E27FC236}">
                <a16:creationId xmlns:a16="http://schemas.microsoft.com/office/drawing/2014/main" id="{C6220469-C7E2-E529-7A4A-A427BC2D6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852" y="4346482"/>
            <a:ext cx="1577986" cy="1577986"/>
          </a:xfrm>
          <a:prstGeom prst="rect">
            <a:avLst/>
          </a:prstGeom>
        </p:spPr>
      </p:pic>
      <p:pic>
        <p:nvPicPr>
          <p:cNvPr id="10" name="Graphic 9" descr="Person in wheelchair">
            <a:extLst>
              <a:ext uri="{FF2B5EF4-FFF2-40B4-BE49-F238E27FC236}">
                <a16:creationId xmlns:a16="http://schemas.microsoft.com/office/drawing/2014/main" id="{FEBFCA16-F6DC-84CB-CA6E-3D5027E813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45845" y="4504574"/>
            <a:ext cx="1370368" cy="1370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E64CA3-53EA-8E73-1F62-86AF1D719734}"/>
              </a:ext>
            </a:extLst>
          </p:cNvPr>
          <p:cNvSpPr txBox="1"/>
          <p:nvPr/>
        </p:nvSpPr>
        <p:spPr>
          <a:xfrm>
            <a:off x="81794" y="-25500"/>
            <a:ext cx="9296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dirty="0">
                <a:latin typeface="GothamMedium" pitchFamily="50" charset="0"/>
              </a:rPr>
              <a:t>If immunized against influenza...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0F64773-DFFD-C809-E86F-6C3D4CE130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04453" y="659250"/>
            <a:ext cx="918901" cy="11829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E2A636A-F167-0C6D-DA68-C29EFC537DDD}"/>
              </a:ext>
            </a:extLst>
          </p:cNvPr>
          <p:cNvGrpSpPr/>
          <p:nvPr/>
        </p:nvGrpSpPr>
        <p:grpSpPr>
          <a:xfrm>
            <a:off x="1304452" y="1998818"/>
            <a:ext cx="918901" cy="1284447"/>
            <a:chOff x="5060449" y="2660021"/>
            <a:chExt cx="1091514" cy="1394955"/>
          </a:xfrm>
        </p:grpSpPr>
        <p:pic>
          <p:nvPicPr>
            <p:cNvPr id="14" name="Picture 13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A2F9DEA5-6E23-E0DE-0C6B-D4E7977CF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449" y="2660021"/>
              <a:ext cx="1091514" cy="139495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195B3F-BF1F-69AF-66B1-49F3E302DB7C}"/>
                </a:ext>
              </a:extLst>
            </p:cNvPr>
            <p:cNvSpPr txBox="1"/>
            <p:nvPr/>
          </p:nvSpPr>
          <p:spPr>
            <a:xfrm>
              <a:off x="5291175" y="3050697"/>
              <a:ext cx="337410" cy="334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b="1" dirty="0"/>
                <a:t>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E19ACB-CBB4-C674-860F-AB9C03E387C2}"/>
                </a:ext>
              </a:extLst>
            </p:cNvPr>
            <p:cNvSpPr txBox="1"/>
            <p:nvPr/>
          </p:nvSpPr>
          <p:spPr>
            <a:xfrm>
              <a:off x="5454397" y="3067826"/>
              <a:ext cx="337410" cy="334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b="1" dirty="0"/>
                <a:t>X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3B8CF3-8D6C-EABE-FD8D-D2CD99F42E2D}"/>
                </a:ext>
              </a:extLst>
            </p:cNvPr>
            <p:cNvSpPr txBox="1"/>
            <p:nvPr/>
          </p:nvSpPr>
          <p:spPr>
            <a:xfrm>
              <a:off x="5612208" y="3052498"/>
              <a:ext cx="337410" cy="334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b="1" dirty="0"/>
                <a:t>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627E9A-1C63-BC4F-D59D-B0AD3239942E}"/>
                </a:ext>
              </a:extLst>
            </p:cNvPr>
            <p:cNvSpPr txBox="1"/>
            <p:nvPr/>
          </p:nvSpPr>
          <p:spPr>
            <a:xfrm>
              <a:off x="5764608" y="3058808"/>
              <a:ext cx="337410" cy="334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b="1" dirty="0"/>
                <a:t>X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6B160C-CD0F-8A08-23BF-EC9DC728052A}"/>
              </a:ext>
            </a:extLst>
          </p:cNvPr>
          <p:cNvSpPr txBox="1"/>
          <p:nvPr/>
        </p:nvSpPr>
        <p:spPr>
          <a:xfrm>
            <a:off x="2333376" y="950820"/>
            <a:ext cx="6427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>
                <a:latin typeface="GothamMedium" pitchFamily="50" charset="0"/>
              </a:rPr>
              <a:t>…less likely to be hospitalized.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D9AE22-D126-F336-F450-3C0A4734C4B9}"/>
              </a:ext>
            </a:extLst>
          </p:cNvPr>
          <p:cNvSpPr txBox="1"/>
          <p:nvPr/>
        </p:nvSpPr>
        <p:spPr>
          <a:xfrm>
            <a:off x="2287629" y="2064642"/>
            <a:ext cx="4807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>
                <a:latin typeface="GothamMedium" pitchFamily="50" charset="0"/>
              </a:rPr>
              <a:t>…shorter hospital stay.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577BD4-E077-797B-6E49-4E9809B93EE9}"/>
              </a:ext>
            </a:extLst>
          </p:cNvPr>
          <p:cNvSpPr txBox="1"/>
          <p:nvPr/>
        </p:nvSpPr>
        <p:spPr>
          <a:xfrm>
            <a:off x="2431388" y="3457224"/>
            <a:ext cx="6247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>
                <a:latin typeface="GothamMedium" pitchFamily="50" charset="0"/>
              </a:rPr>
              <a:t>…fewer heart attacks/strokes.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2A94A8-6D65-4384-A9C1-0D3ADD69E5E0}"/>
              </a:ext>
            </a:extLst>
          </p:cNvPr>
          <p:cNvSpPr txBox="1"/>
          <p:nvPr/>
        </p:nvSpPr>
        <p:spPr>
          <a:xfrm>
            <a:off x="2366317" y="4404518"/>
            <a:ext cx="10575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latin typeface="GothamMedium" pitchFamily="50" charset="0"/>
              </a:rPr>
              <a:t>…less likely to develop ‘catastrophic disability’, more likely to be able to live independently.</a:t>
            </a:r>
          </a:p>
        </p:txBody>
      </p:sp>
    </p:spTree>
    <p:extLst>
      <p:ext uri="{BB962C8B-B14F-4D97-AF65-F5344CB8AC3E}">
        <p14:creationId xmlns:p14="http://schemas.microsoft.com/office/powerpoint/2010/main" val="1901549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9746A7-C76C-AC4D-D453-70DEFC562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85" y="157450"/>
            <a:ext cx="11244600" cy="67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45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B36490F-3E29-42AB-E2E2-614ED62757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40"/>
          <a:stretch/>
        </p:blipFill>
        <p:spPr>
          <a:xfrm>
            <a:off x="401705" y="1024803"/>
            <a:ext cx="11790295" cy="57505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E6F37E-6AA6-2E39-FE0C-C72FBF10EB7F}"/>
              </a:ext>
            </a:extLst>
          </p:cNvPr>
          <p:cNvSpPr txBox="1"/>
          <p:nvPr/>
        </p:nvSpPr>
        <p:spPr>
          <a:xfrm>
            <a:off x="1685201" y="3615129"/>
            <a:ext cx="269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Other pathogens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92A988-D343-C21C-BAF5-F3C1E0DAE7D3}"/>
              </a:ext>
            </a:extLst>
          </p:cNvPr>
          <p:cNvSpPr txBox="1"/>
          <p:nvPr/>
        </p:nvSpPr>
        <p:spPr>
          <a:xfrm>
            <a:off x="1683513" y="1143099"/>
            <a:ext cx="1230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COVID-19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256E9F-A8B0-12A3-5921-40629F451AD3}"/>
              </a:ext>
            </a:extLst>
          </p:cNvPr>
          <p:cNvSpPr txBox="1"/>
          <p:nvPr/>
        </p:nvSpPr>
        <p:spPr>
          <a:xfrm>
            <a:off x="1673953" y="1510575"/>
            <a:ext cx="1375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Influenza 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B428A0-942C-F96B-C1BB-E5BE7BB19C32}"/>
              </a:ext>
            </a:extLst>
          </p:cNvPr>
          <p:cNvSpPr txBox="1"/>
          <p:nvPr/>
        </p:nvSpPr>
        <p:spPr>
          <a:xfrm>
            <a:off x="1673953" y="1902721"/>
            <a:ext cx="123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Influenza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F0ECA8-5E50-81A2-07CB-47F0C3713E39}"/>
              </a:ext>
            </a:extLst>
          </p:cNvPr>
          <p:cNvSpPr txBox="1"/>
          <p:nvPr/>
        </p:nvSpPr>
        <p:spPr>
          <a:xfrm>
            <a:off x="1678620" y="2356793"/>
            <a:ext cx="189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solidFill>
                  <a:schemeClr val="bg2">
                    <a:lumMod val="50000"/>
                  </a:schemeClr>
                </a:solidFill>
              </a:rPr>
              <a:t>Entero</a:t>
            </a:r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/Rhinovirus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6784F7-567B-32A8-DAAC-5ED2CE2E99A3}"/>
              </a:ext>
            </a:extLst>
          </p:cNvPr>
          <p:cNvSpPr txBox="1"/>
          <p:nvPr/>
        </p:nvSpPr>
        <p:spPr>
          <a:xfrm>
            <a:off x="1683514" y="2808230"/>
            <a:ext cx="241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Parainfluenza (all types)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35CDF4-5DDD-00DB-2269-E53D7A7EA6EF}"/>
              </a:ext>
            </a:extLst>
          </p:cNvPr>
          <p:cNvSpPr txBox="1"/>
          <p:nvPr/>
        </p:nvSpPr>
        <p:spPr>
          <a:xfrm>
            <a:off x="1685201" y="3215211"/>
            <a:ext cx="2970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Respiratory syncytial virus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93692C6-0B3A-CBFF-D5C5-7B4BA4D8D623}"/>
              </a:ext>
            </a:extLst>
          </p:cNvPr>
          <p:cNvSpPr txBox="1">
            <a:spLocks/>
          </p:cNvSpPr>
          <p:nvPr/>
        </p:nvSpPr>
        <p:spPr>
          <a:xfrm>
            <a:off x="-78783" y="24146"/>
            <a:ext cx="12270783" cy="8364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4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Outbreaks in retirement homes &amp; long-term care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A666DB-59E6-F8F0-061A-0B27F4837566}"/>
              </a:ext>
            </a:extLst>
          </p:cNvPr>
          <p:cNvSpPr txBox="1"/>
          <p:nvPr/>
        </p:nvSpPr>
        <p:spPr>
          <a:xfrm rot="16200000">
            <a:off x="-1279714" y="2600636"/>
            <a:ext cx="2863528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2">
                    <a:lumMod val="50000"/>
                  </a:schemeClr>
                </a:solidFill>
              </a:rPr>
              <a:t># of Outbreaks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6277459-D298-37F3-2B17-A3CB81065850}"/>
              </a:ext>
            </a:extLst>
          </p:cNvPr>
          <p:cNvSpPr/>
          <p:nvPr/>
        </p:nvSpPr>
        <p:spPr>
          <a:xfrm>
            <a:off x="1455088" y="1216550"/>
            <a:ext cx="252278" cy="225600"/>
          </a:xfrm>
          <a:prstGeom prst="ellipse">
            <a:avLst/>
          </a:prstGeom>
          <a:solidFill>
            <a:srgbClr val="6DA5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5B73D4C-41E5-447F-1F28-C597B5DD1BE0}"/>
              </a:ext>
            </a:extLst>
          </p:cNvPr>
          <p:cNvSpPr/>
          <p:nvPr/>
        </p:nvSpPr>
        <p:spPr>
          <a:xfrm>
            <a:off x="1462646" y="1582441"/>
            <a:ext cx="252278" cy="225600"/>
          </a:xfrm>
          <a:prstGeom prst="ellipse">
            <a:avLst/>
          </a:prstGeom>
          <a:solidFill>
            <a:srgbClr val="DD6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F2DB095-6BB6-632C-D864-31A974E4488D}"/>
              </a:ext>
            </a:extLst>
          </p:cNvPr>
          <p:cNvSpPr/>
          <p:nvPr/>
        </p:nvSpPr>
        <p:spPr>
          <a:xfrm>
            <a:off x="1448069" y="1981333"/>
            <a:ext cx="252278" cy="225600"/>
          </a:xfrm>
          <a:prstGeom prst="ellipse">
            <a:avLst/>
          </a:prstGeom>
          <a:solidFill>
            <a:srgbClr val="FCB1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1A89C8E-927F-719E-97CC-C05EB1F99003}"/>
              </a:ext>
            </a:extLst>
          </p:cNvPr>
          <p:cNvSpPr/>
          <p:nvPr/>
        </p:nvSpPr>
        <p:spPr>
          <a:xfrm>
            <a:off x="1449395" y="2443837"/>
            <a:ext cx="252278" cy="225600"/>
          </a:xfrm>
          <a:prstGeom prst="ellipse">
            <a:avLst/>
          </a:prstGeom>
          <a:solidFill>
            <a:srgbClr val="91C5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F1DBD3-A6D7-E4C8-D63D-BC5C513B9F5A}"/>
              </a:ext>
            </a:extLst>
          </p:cNvPr>
          <p:cNvSpPr/>
          <p:nvPr/>
        </p:nvSpPr>
        <p:spPr>
          <a:xfrm>
            <a:off x="1448128" y="2890345"/>
            <a:ext cx="252278" cy="225600"/>
          </a:xfrm>
          <a:prstGeom prst="ellipse">
            <a:avLst/>
          </a:prstGeom>
          <a:solidFill>
            <a:srgbClr val="BA1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772D878-1C1E-9AD4-6F17-35685F341950}"/>
              </a:ext>
            </a:extLst>
          </p:cNvPr>
          <p:cNvSpPr/>
          <p:nvPr/>
        </p:nvSpPr>
        <p:spPr>
          <a:xfrm>
            <a:off x="1444132" y="3307820"/>
            <a:ext cx="252278" cy="225600"/>
          </a:xfrm>
          <a:prstGeom prst="ellipse">
            <a:avLst/>
          </a:prstGeom>
          <a:solidFill>
            <a:srgbClr val="0F80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8A1D5D-5CD4-8915-F811-FEB57E126161}"/>
              </a:ext>
            </a:extLst>
          </p:cNvPr>
          <p:cNvSpPr/>
          <p:nvPr/>
        </p:nvSpPr>
        <p:spPr>
          <a:xfrm>
            <a:off x="1448069" y="3674482"/>
            <a:ext cx="252278" cy="225600"/>
          </a:xfrm>
          <a:prstGeom prst="ellipse">
            <a:avLst/>
          </a:prstGeom>
          <a:solidFill>
            <a:srgbClr val="693A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3794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B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52B8B6F-DBAF-0700-E085-74DE5277F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1" y="223284"/>
            <a:ext cx="5524621" cy="647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2F4750-DBFD-7273-90E6-1E038F039291}"/>
              </a:ext>
            </a:extLst>
          </p:cNvPr>
          <p:cNvSpPr txBox="1"/>
          <p:nvPr/>
        </p:nvSpPr>
        <p:spPr>
          <a:xfrm>
            <a:off x="158481" y="5988385"/>
            <a:ext cx="601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Medium" pitchFamily="50" charset="0"/>
              </a:rPr>
              <a:t>Edvard Munch’s </a:t>
            </a:r>
          </a:p>
          <a:p>
            <a:r>
              <a:rPr lang="en-US" dirty="0">
                <a:solidFill>
                  <a:schemeClr val="bg1"/>
                </a:solidFill>
                <a:latin typeface="GothamMedium" pitchFamily="50" charset="0"/>
              </a:rPr>
              <a:t>'Self-Portrait After The Spanish Flu' (1919).</a:t>
            </a:r>
            <a:endParaRPr lang="en-CA" dirty="0">
              <a:solidFill>
                <a:schemeClr val="bg1"/>
              </a:solidFill>
              <a:latin typeface="GothamMedium" pitchFamily="50" charset="0"/>
            </a:endParaRP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FCFAA318-780E-E0A5-CEDC-2711208DB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2" t="-11137" r="43922" b="35916"/>
          <a:stretch/>
        </p:blipFill>
        <p:spPr>
          <a:xfrm>
            <a:off x="5966639" y="283017"/>
            <a:ext cx="542261" cy="627321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2082017C-1EB4-70F4-F068-6F677C30D8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2" t="-11137" r="43922" b="35916"/>
          <a:stretch/>
        </p:blipFill>
        <p:spPr>
          <a:xfrm>
            <a:off x="5966639" y="1440588"/>
            <a:ext cx="542261" cy="627321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9A976A14-2283-790B-A819-025EA54D5A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2" t="-11137" r="43922" b="35916"/>
          <a:stretch/>
        </p:blipFill>
        <p:spPr>
          <a:xfrm>
            <a:off x="6050956" y="3064975"/>
            <a:ext cx="542261" cy="6273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557E6D-24EE-089D-AB39-6D9F5783DFA6}"/>
              </a:ext>
            </a:extLst>
          </p:cNvPr>
          <p:cNvSpPr txBox="1"/>
          <p:nvPr/>
        </p:nvSpPr>
        <p:spPr>
          <a:xfrm>
            <a:off x="6050956" y="153593"/>
            <a:ext cx="58699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0000"/>
              </a:lnSpc>
            </a:pPr>
            <a:r>
              <a:rPr lang="en-CA" sz="3200" dirty="0">
                <a:solidFill>
                  <a:schemeClr val="bg1"/>
                </a:solidFill>
                <a:latin typeface="Myriad Pro" panose="020B0503030403020204"/>
              </a:rPr>
              <a:t>The aging immune system does some things very well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0DA6F8-5852-8137-00E8-6109F4659855}"/>
              </a:ext>
            </a:extLst>
          </p:cNvPr>
          <p:cNvSpPr txBox="1"/>
          <p:nvPr/>
        </p:nvSpPr>
        <p:spPr>
          <a:xfrm>
            <a:off x="6172984" y="1541671"/>
            <a:ext cx="58699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0000"/>
              </a:lnSpc>
            </a:pPr>
            <a:r>
              <a:rPr lang="en-CA" sz="3200" dirty="0">
                <a:solidFill>
                  <a:schemeClr val="bg1"/>
                </a:solidFill>
                <a:latin typeface="Myriad Pro" panose="020B0503030403020204"/>
              </a:rPr>
              <a:t>COVID-19 vaccines work better than expected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3D06A3-87F4-5C81-69C7-2375FDC82BC4}"/>
              </a:ext>
            </a:extLst>
          </p:cNvPr>
          <p:cNvSpPr txBox="1"/>
          <p:nvPr/>
        </p:nvSpPr>
        <p:spPr>
          <a:xfrm>
            <a:off x="6163605" y="2958646"/>
            <a:ext cx="586991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0000"/>
              </a:lnSpc>
            </a:pPr>
            <a:r>
              <a:rPr lang="en-CA" sz="3200" dirty="0">
                <a:solidFill>
                  <a:schemeClr val="bg1"/>
                </a:solidFill>
                <a:latin typeface="Myriad Pro" panose="020B0503030403020204"/>
              </a:rPr>
              <a:t>Vaccines will be required for new variants, just as influenza vaccines are required for new strains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8A9FBBC4-17D0-7B91-E383-D2155B8F18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2" t="-11137" r="43922" b="35916"/>
          <a:stretch/>
        </p:blipFill>
        <p:spPr>
          <a:xfrm>
            <a:off x="6031954" y="5457362"/>
            <a:ext cx="542261" cy="6273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806036-0F76-F381-75D2-76C01C1C0400}"/>
              </a:ext>
            </a:extLst>
          </p:cNvPr>
          <p:cNvSpPr txBox="1"/>
          <p:nvPr/>
        </p:nvSpPr>
        <p:spPr>
          <a:xfrm>
            <a:off x="6172984" y="5546074"/>
            <a:ext cx="5869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0000"/>
              </a:lnSpc>
            </a:pPr>
            <a:r>
              <a:rPr lang="en-CA" sz="3200" dirty="0">
                <a:solidFill>
                  <a:schemeClr val="bg1"/>
                </a:solidFill>
                <a:latin typeface="Myriad Pro" panose="020B0503030403020204"/>
              </a:rPr>
              <a:t>Ageism kills!</a:t>
            </a:r>
          </a:p>
        </p:txBody>
      </p:sp>
    </p:spTree>
    <p:extLst>
      <p:ext uri="{BB962C8B-B14F-4D97-AF65-F5344CB8AC3E}">
        <p14:creationId xmlns:p14="http://schemas.microsoft.com/office/powerpoint/2010/main" val="3361727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23A0D97-F836-4ED0-F9FB-FD5874B0B60B}"/>
              </a:ext>
            </a:extLst>
          </p:cNvPr>
          <p:cNvSpPr txBox="1"/>
          <p:nvPr/>
        </p:nvSpPr>
        <p:spPr>
          <a:xfrm>
            <a:off x="6633029" y="156421"/>
            <a:ext cx="48622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The perils of being born in the Fall</a:t>
            </a:r>
          </a:p>
        </p:txBody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78A319C-5182-E1F2-B576-8C43316F8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44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group of people playing pool&#10;&#10;Description automatically generated with medium confidence">
            <a:extLst>
              <a:ext uri="{FF2B5EF4-FFF2-40B4-BE49-F238E27FC236}">
                <a16:creationId xmlns:a16="http://schemas.microsoft.com/office/drawing/2014/main" id="{5D618CE8-D1F5-9883-BCAD-47E6C8A32D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r="5128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EBB9A0D-B63B-94B5-2D6D-4CC2CA50B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733" y="843984"/>
            <a:ext cx="2258078" cy="1883744"/>
          </a:xfrm>
          <a:prstGeom prst="rect">
            <a:avLst/>
          </a:prstGeom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AC1FF3E-F9BB-134F-A65C-A94D6BDEE8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r="2029"/>
          <a:stretch/>
        </p:blipFill>
        <p:spPr>
          <a:xfrm>
            <a:off x="7436259" y="2727729"/>
            <a:ext cx="5055653" cy="4269420"/>
          </a:xfrm>
          <a:prstGeom prst="ellipse">
            <a:avLst/>
          </a:prstGeom>
        </p:spPr>
      </p:pic>
      <p:pic>
        <p:nvPicPr>
          <p:cNvPr id="8" name="Content Placeholder 5" descr="A picture containing text, screenshot, different, several&#10;&#10;Description automatically generated">
            <a:extLst>
              <a:ext uri="{FF2B5EF4-FFF2-40B4-BE49-F238E27FC236}">
                <a16:creationId xmlns:a16="http://schemas.microsoft.com/office/drawing/2014/main" id="{E72FD87F-A764-E435-F2BF-A527EAACD5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" y="193811"/>
            <a:ext cx="6200347" cy="62003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742845-5149-2743-57C6-38405121EBB3}"/>
              </a:ext>
            </a:extLst>
          </p:cNvPr>
          <p:cNvSpPr txBox="1"/>
          <p:nvPr/>
        </p:nvSpPr>
        <p:spPr>
          <a:xfrm>
            <a:off x="-547234" y="6441413"/>
            <a:ext cx="10041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CA" sz="1800" dirty="0">
                <a:latin typeface="GothamBook" pitchFamily="50" charset="0"/>
              </a:rPr>
              <a:t>bowdish@mcmaster.ca     </a:t>
            </a:r>
            <a:r>
              <a:rPr lang="en-CA" sz="1800" dirty="0">
                <a:latin typeface="GothamBook" pitchFamily="50" charset="0"/>
                <a:hlinkClick r:id="rId6"/>
              </a:rPr>
              <a:t>www.bowdish.ca</a:t>
            </a:r>
            <a:r>
              <a:rPr lang="en-CA" dirty="0">
                <a:latin typeface="GothamBook" pitchFamily="50" charset="0"/>
              </a:rPr>
              <a:t>    </a:t>
            </a:r>
            <a:r>
              <a:rPr lang="en-CA" sz="1800" dirty="0">
                <a:latin typeface="GothamBook" pitchFamily="50" charset="0"/>
              </a:rPr>
              <a:t>Insta/</a:t>
            </a:r>
            <a:r>
              <a:rPr lang="en-CA" sz="1800" dirty="0" err="1">
                <a:latin typeface="GothamBook" pitchFamily="50" charset="0"/>
              </a:rPr>
              <a:t>Bluesky</a:t>
            </a:r>
            <a:r>
              <a:rPr lang="en-CA" sz="1800" dirty="0">
                <a:latin typeface="GothamBook" pitchFamily="50" charset="0"/>
              </a:rPr>
              <a:t>: @MsMacrophage</a:t>
            </a:r>
          </a:p>
        </p:txBody>
      </p:sp>
    </p:spTree>
    <p:extLst>
      <p:ext uri="{BB962C8B-B14F-4D97-AF65-F5344CB8AC3E}">
        <p14:creationId xmlns:p14="http://schemas.microsoft.com/office/powerpoint/2010/main" val="2512371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FC9E0-25FD-682B-F6BE-D82D433137A7}"/>
              </a:ext>
            </a:extLst>
          </p:cNvPr>
          <p:cNvSpPr txBox="1">
            <a:spLocks/>
          </p:cNvSpPr>
          <p:nvPr/>
        </p:nvSpPr>
        <p:spPr>
          <a:xfrm>
            <a:off x="149525" y="1709739"/>
            <a:ext cx="12042475" cy="1631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7000" dirty="0">
                <a:solidFill>
                  <a:schemeClr val="bg2">
                    <a:lumMod val="50000"/>
                  </a:schemeClr>
                </a:solidFill>
                <a:latin typeface="GothamMedium" pitchFamily="50" charset="0"/>
              </a:rPr>
              <a:t>Ageism kills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498CBA-83C8-6738-3524-3B0E015BB500}"/>
              </a:ext>
            </a:extLst>
          </p:cNvPr>
          <p:cNvGrpSpPr/>
          <p:nvPr/>
        </p:nvGrpSpPr>
        <p:grpSpPr>
          <a:xfrm>
            <a:off x="0" y="6044239"/>
            <a:ext cx="12237713" cy="1016205"/>
            <a:chOff x="0" y="6044239"/>
            <a:chExt cx="12237713" cy="101620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7EC4C13-FD32-5C5F-F4E5-88C6AFCCC690}"/>
                </a:ext>
              </a:extLst>
            </p:cNvPr>
            <p:cNvSpPr/>
            <p:nvPr/>
          </p:nvSpPr>
          <p:spPr>
            <a:xfrm rot="10800000">
              <a:off x="0" y="6044241"/>
              <a:ext cx="4779136" cy="81375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2"/>
                </a:solidFill>
              </a:endParaRPr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4B84E720-EB25-7676-5556-CC5D37A98382}"/>
                </a:ext>
              </a:extLst>
            </p:cNvPr>
            <p:cNvSpPr/>
            <p:nvPr/>
          </p:nvSpPr>
          <p:spPr>
            <a:xfrm>
              <a:off x="4957081" y="6062602"/>
              <a:ext cx="1179100" cy="804361"/>
            </a:xfrm>
            <a:prstGeom prst="triangle">
              <a:avLst>
                <a:gd name="adj" fmla="val 53988"/>
              </a:avLst>
            </a:prstGeom>
            <a:solidFill>
              <a:srgbClr val="36B0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6469FD-617C-D7E8-0AAA-72C21A715142}"/>
                </a:ext>
              </a:extLst>
            </p:cNvPr>
            <p:cNvSpPr/>
            <p:nvPr/>
          </p:nvSpPr>
          <p:spPr>
            <a:xfrm>
              <a:off x="5597177" y="6062602"/>
              <a:ext cx="6640536" cy="804361"/>
            </a:xfrm>
            <a:prstGeom prst="rect">
              <a:avLst/>
            </a:prstGeom>
            <a:solidFill>
              <a:srgbClr val="36B0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FFFF"/>
                </a:solidFill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1344198-65F2-1973-E35A-8AACA5A56108}"/>
                </a:ext>
              </a:extLst>
            </p:cNvPr>
            <p:cNvSpPr/>
            <p:nvPr/>
          </p:nvSpPr>
          <p:spPr>
            <a:xfrm rot="10800000">
              <a:off x="4231131" y="6044239"/>
              <a:ext cx="1188101" cy="822723"/>
            </a:xfrm>
            <a:prstGeom prst="triangle">
              <a:avLst>
                <a:gd name="adj" fmla="val 5547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2"/>
                </a:solidFill>
              </a:endParaRPr>
            </a:p>
          </p:txBody>
        </p:sp>
        <p:pic>
          <p:nvPicPr>
            <p:cNvPr id="8" name="Picture 7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AD6681F9-0770-A99F-A527-6C0A6B5D3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1" y="6062602"/>
              <a:ext cx="4779136" cy="997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5084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9746A7-C76C-AC4D-D453-70DEFC562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85" y="157450"/>
            <a:ext cx="11244600" cy="67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59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2D414-51B2-B0A4-40D9-C579E2767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88" y="576263"/>
            <a:ext cx="10515600" cy="2852737"/>
          </a:xfrm>
        </p:spPr>
        <p:txBody>
          <a:bodyPr/>
          <a:lstStyle/>
          <a:p>
            <a:r>
              <a:rPr lang="en-CA" dirty="0"/>
              <a:t>Why do old people get sick?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07C2B-A463-F9AC-94F1-C049196FB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865" y="3429000"/>
            <a:ext cx="10515600" cy="1500187"/>
          </a:xfrm>
        </p:spPr>
        <p:txBody>
          <a:bodyPr/>
          <a:lstStyle/>
          <a:p>
            <a:r>
              <a:rPr lang="en-CA" dirty="0"/>
              <a:t>Thoughts?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550D56-3C5B-4FA9-65B0-07D1877FA5D1}"/>
              </a:ext>
            </a:extLst>
          </p:cNvPr>
          <p:cNvGrpSpPr/>
          <p:nvPr/>
        </p:nvGrpSpPr>
        <p:grpSpPr>
          <a:xfrm>
            <a:off x="0" y="6044239"/>
            <a:ext cx="12237713" cy="1016205"/>
            <a:chOff x="0" y="6044239"/>
            <a:chExt cx="12237713" cy="101620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D62B205-C8F4-254F-2DEA-5C49B90EE583}"/>
                </a:ext>
              </a:extLst>
            </p:cNvPr>
            <p:cNvSpPr/>
            <p:nvPr/>
          </p:nvSpPr>
          <p:spPr>
            <a:xfrm rot="10800000">
              <a:off x="0" y="6044241"/>
              <a:ext cx="4779136" cy="81375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2"/>
                </a:solidFill>
              </a:endParaRP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CCEAC5A8-5BBF-9F5F-20C7-7411B64DC433}"/>
                </a:ext>
              </a:extLst>
            </p:cNvPr>
            <p:cNvSpPr/>
            <p:nvPr/>
          </p:nvSpPr>
          <p:spPr>
            <a:xfrm>
              <a:off x="4957081" y="6062602"/>
              <a:ext cx="1179100" cy="804361"/>
            </a:xfrm>
            <a:prstGeom prst="triangle">
              <a:avLst>
                <a:gd name="adj" fmla="val 53988"/>
              </a:avLst>
            </a:prstGeom>
            <a:solidFill>
              <a:srgbClr val="36B0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9AD166-6D76-9E79-78E6-D90CA6C8BBAA}"/>
                </a:ext>
              </a:extLst>
            </p:cNvPr>
            <p:cNvSpPr/>
            <p:nvPr/>
          </p:nvSpPr>
          <p:spPr>
            <a:xfrm>
              <a:off x="5597177" y="6062602"/>
              <a:ext cx="6640536" cy="804361"/>
            </a:xfrm>
            <a:prstGeom prst="rect">
              <a:avLst/>
            </a:prstGeom>
            <a:solidFill>
              <a:srgbClr val="36B0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FFFF"/>
                </a:solidFill>
              </a:endParaRP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97B492B-C54E-6517-256D-75B9CE93016A}"/>
                </a:ext>
              </a:extLst>
            </p:cNvPr>
            <p:cNvSpPr/>
            <p:nvPr/>
          </p:nvSpPr>
          <p:spPr>
            <a:xfrm rot="10800000">
              <a:off x="4231131" y="6044239"/>
              <a:ext cx="1188101" cy="822723"/>
            </a:xfrm>
            <a:prstGeom prst="triangle">
              <a:avLst>
                <a:gd name="adj" fmla="val 5547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2"/>
                </a:solidFill>
              </a:endParaRPr>
            </a:p>
          </p:txBody>
        </p:sp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D4E81140-F486-06F6-F28D-C14844DE8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1" y="6062602"/>
              <a:ext cx="4779136" cy="997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8595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E306E-8920-3D76-8803-1AC51B6FD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513" y="-5443"/>
            <a:ext cx="12257552" cy="681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22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7F106FDC-4D04-30D4-F4EE-CC21304AC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0" y="783926"/>
            <a:ext cx="4489937" cy="4732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9F0663-780E-886F-B6EE-AA1F17F00899}"/>
              </a:ext>
            </a:extLst>
          </p:cNvPr>
          <p:cNvSpPr txBox="1"/>
          <p:nvPr/>
        </p:nvSpPr>
        <p:spPr>
          <a:xfrm>
            <a:off x="124239" y="5605669"/>
            <a:ext cx="558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latin typeface="Gotham Condensed Light" pitchFamily="50" charset="0"/>
              </a:rPr>
              <a:t>*data on immunosuppressed populations from  Jenna Benoit &amp; Dr. Maggie </a:t>
            </a:r>
            <a:r>
              <a:rPr lang="en-CA" dirty="0" err="1">
                <a:latin typeface="Gotham Condensed Light" pitchFamily="50" charset="0"/>
              </a:rPr>
              <a:t>Larché</a:t>
            </a:r>
            <a:r>
              <a:rPr lang="en-CA" dirty="0">
                <a:latin typeface="Gotham Condensed Light" pitchFamily="50" charset="0"/>
              </a:rPr>
              <a:t> </a:t>
            </a:r>
          </a:p>
        </p:txBody>
      </p:sp>
      <p:pic>
        <p:nvPicPr>
          <p:cNvPr id="2" name="Picture 1" descr="A group of people wearing masks and white coats&#10;&#10;Description automatically generated">
            <a:extLst>
              <a:ext uri="{FF2B5EF4-FFF2-40B4-BE49-F238E27FC236}">
                <a16:creationId xmlns:a16="http://schemas.microsoft.com/office/drawing/2014/main" id="{F84B77C8-D099-C9E0-2E67-7659E503D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54" y="703734"/>
            <a:ext cx="6309721" cy="47322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C00D76-2450-9E7D-7CBE-4E5A56EC5BC2}"/>
              </a:ext>
            </a:extLst>
          </p:cNvPr>
          <p:cNvSpPr txBox="1"/>
          <p:nvPr/>
        </p:nvSpPr>
        <p:spPr>
          <a:xfrm>
            <a:off x="5789543" y="4966849"/>
            <a:ext cx="2446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latin typeface="GothamMedium" pitchFamily="50" charset="0"/>
              </a:rPr>
              <a:t>Dr. Allison Kennedy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169DE9-B70C-FFC0-4D3C-CA4CF29328C3}"/>
              </a:ext>
            </a:extLst>
          </p:cNvPr>
          <p:cNvSpPr txBox="1"/>
          <p:nvPr/>
        </p:nvSpPr>
        <p:spPr>
          <a:xfrm>
            <a:off x="8998226" y="807957"/>
            <a:ext cx="1685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latin typeface="GothamMedium" pitchFamily="50" charset="0"/>
              </a:rPr>
              <a:t>Braeden </a:t>
            </a:r>
          </a:p>
          <a:p>
            <a:r>
              <a:rPr lang="en-CA" dirty="0" err="1">
                <a:latin typeface="GothamMedium" pitchFamily="50" charset="0"/>
              </a:rPr>
              <a:t>Cowborough</a:t>
            </a:r>
            <a:endParaRPr lang="en-CA" dirty="0">
              <a:latin typeface="GothamMedium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9BA9D-D29A-7E63-6D62-3E1D45E19D0C}"/>
              </a:ext>
            </a:extLst>
          </p:cNvPr>
          <p:cNvSpPr txBox="1"/>
          <p:nvPr/>
        </p:nvSpPr>
        <p:spPr>
          <a:xfrm>
            <a:off x="10216999" y="3943025"/>
            <a:ext cx="1356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GothamMedium" pitchFamily="50" charset="0"/>
              </a:rPr>
              <a:t>Dr. Jessica Breznik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54FDFC-88AF-D406-D8FF-DB7F446B3001}"/>
              </a:ext>
            </a:extLst>
          </p:cNvPr>
          <p:cNvSpPr txBox="1"/>
          <p:nvPr/>
        </p:nvSpPr>
        <p:spPr>
          <a:xfrm>
            <a:off x="5704421" y="5605669"/>
            <a:ext cx="5339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latin typeface="Gotham Condensed Light" pitchFamily="50" charset="0"/>
              </a:rPr>
              <a:t>*with the support of Megan Hammerman, Jonathan </a:t>
            </a:r>
            <a:r>
              <a:rPr lang="en-CA" dirty="0" err="1">
                <a:latin typeface="Gotham Condensed Light" pitchFamily="50" charset="0"/>
              </a:rPr>
              <a:t>Bramson</a:t>
            </a:r>
            <a:r>
              <a:rPr lang="en-CA" dirty="0">
                <a:latin typeface="Gotham Condensed Light" pitchFamily="50" charset="0"/>
              </a:rPr>
              <a:t> &amp; the HITS Team</a:t>
            </a:r>
          </a:p>
        </p:txBody>
      </p:sp>
    </p:spTree>
    <p:extLst>
      <p:ext uri="{BB962C8B-B14F-4D97-AF65-F5344CB8AC3E}">
        <p14:creationId xmlns:p14="http://schemas.microsoft.com/office/powerpoint/2010/main" val="2235324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9EA701-7D1A-B0D5-8A84-5FE03F42F23B}"/>
              </a:ext>
            </a:extLst>
          </p:cNvPr>
          <p:cNvGrpSpPr/>
          <p:nvPr/>
        </p:nvGrpSpPr>
        <p:grpSpPr>
          <a:xfrm>
            <a:off x="0" y="6044239"/>
            <a:ext cx="12237713" cy="1016205"/>
            <a:chOff x="0" y="6044239"/>
            <a:chExt cx="12237713" cy="101620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3715F88-8C22-73F9-BC6F-18FC8C830ED4}"/>
                </a:ext>
              </a:extLst>
            </p:cNvPr>
            <p:cNvSpPr/>
            <p:nvPr/>
          </p:nvSpPr>
          <p:spPr>
            <a:xfrm rot="10800000">
              <a:off x="0" y="6044241"/>
              <a:ext cx="4779136" cy="81375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2"/>
                </a:solidFill>
              </a:endParaRPr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75A57519-DF6F-211F-87B3-7AC04F2972C8}"/>
                </a:ext>
              </a:extLst>
            </p:cNvPr>
            <p:cNvSpPr/>
            <p:nvPr/>
          </p:nvSpPr>
          <p:spPr>
            <a:xfrm>
              <a:off x="4957081" y="6062602"/>
              <a:ext cx="1179100" cy="804361"/>
            </a:xfrm>
            <a:prstGeom prst="triangle">
              <a:avLst>
                <a:gd name="adj" fmla="val 53988"/>
              </a:avLst>
            </a:prstGeom>
            <a:solidFill>
              <a:srgbClr val="36B0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EBE73D-3775-E27E-046A-71DD4D85731F}"/>
                </a:ext>
              </a:extLst>
            </p:cNvPr>
            <p:cNvSpPr/>
            <p:nvPr/>
          </p:nvSpPr>
          <p:spPr>
            <a:xfrm>
              <a:off x="5597177" y="6062602"/>
              <a:ext cx="6640536" cy="804361"/>
            </a:xfrm>
            <a:prstGeom prst="rect">
              <a:avLst/>
            </a:prstGeom>
            <a:solidFill>
              <a:srgbClr val="36B0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FFFF"/>
                </a:solidFill>
              </a:endParaRPr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6598905B-A3DA-07B6-2FD3-8427F339F37F}"/>
                </a:ext>
              </a:extLst>
            </p:cNvPr>
            <p:cNvSpPr/>
            <p:nvPr/>
          </p:nvSpPr>
          <p:spPr>
            <a:xfrm rot="10800000">
              <a:off x="4231131" y="6044239"/>
              <a:ext cx="1188101" cy="822723"/>
            </a:xfrm>
            <a:prstGeom prst="triangle">
              <a:avLst>
                <a:gd name="adj" fmla="val 5547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2"/>
                </a:solidFill>
              </a:endParaRPr>
            </a:p>
          </p:txBody>
        </p:sp>
        <p:pic>
          <p:nvPicPr>
            <p:cNvPr id="16" name="Picture 15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64DC2A00-A7AC-FE25-42F8-0B76365A1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1" y="6062602"/>
              <a:ext cx="4779136" cy="997842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9632DC9-E194-DA4C-D9B7-6CC615271413}"/>
              </a:ext>
            </a:extLst>
          </p:cNvPr>
          <p:cNvSpPr/>
          <p:nvPr/>
        </p:nvSpPr>
        <p:spPr>
          <a:xfrm>
            <a:off x="86832" y="234509"/>
            <a:ext cx="5619095" cy="1199885"/>
          </a:xfrm>
          <a:prstGeom prst="rect">
            <a:avLst/>
          </a:prstGeom>
          <a:solidFill>
            <a:srgbClr val="36B0C9"/>
          </a:solidFill>
          <a:ln>
            <a:solidFill>
              <a:srgbClr val="36B0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F941D7-ECD5-E201-F782-2B9E06EB18FA}"/>
              </a:ext>
            </a:extLst>
          </p:cNvPr>
          <p:cNvSpPr txBox="1">
            <a:spLocks/>
          </p:cNvSpPr>
          <p:nvPr/>
        </p:nvSpPr>
        <p:spPr>
          <a:xfrm>
            <a:off x="119488" y="257433"/>
            <a:ext cx="1791308" cy="6155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GothamBook" pitchFamily="50" charset="0"/>
                <a:ea typeface="+mj-ea"/>
                <a:cs typeface="+mj-cs"/>
              </a:defRPr>
            </a:lvl1pPr>
          </a:lstStyle>
          <a:p>
            <a:r>
              <a:rPr lang="en-CA">
                <a:solidFill>
                  <a:schemeClr val="bg1"/>
                </a:solidFill>
                <a:latin typeface="GothamMedium" pitchFamily="50" charset="0"/>
              </a:rPr>
              <a:t>CD4+</a:t>
            </a:r>
            <a:endParaRPr lang="en-CA" dirty="0">
              <a:solidFill>
                <a:schemeClr val="bg1"/>
              </a:solidFill>
              <a:latin typeface="GothamMedium" pitchFamily="50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B3B3742-68AA-CA6A-46E4-973E2794B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81215" y="184659"/>
            <a:ext cx="1286276" cy="12497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8DFD33-4B3F-F7DA-B9FD-1C68CC066895}"/>
              </a:ext>
            </a:extLst>
          </p:cNvPr>
          <p:cNvSpPr/>
          <p:nvPr/>
        </p:nvSpPr>
        <p:spPr>
          <a:xfrm>
            <a:off x="6384860" y="263349"/>
            <a:ext cx="5725419" cy="1199885"/>
          </a:xfrm>
          <a:prstGeom prst="rect">
            <a:avLst/>
          </a:prstGeom>
          <a:solidFill>
            <a:srgbClr val="36B0C9"/>
          </a:solidFill>
          <a:ln>
            <a:solidFill>
              <a:srgbClr val="36B0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E5BE9-D612-72C1-B596-C064BFE22AAE}"/>
              </a:ext>
            </a:extLst>
          </p:cNvPr>
          <p:cNvSpPr txBox="1"/>
          <p:nvPr/>
        </p:nvSpPr>
        <p:spPr>
          <a:xfrm>
            <a:off x="115857" y="791100"/>
            <a:ext cx="216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Gotham Book" pitchFamily="50" charset="0"/>
              </a:rPr>
              <a:t>Cytokine support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CDB0402-7FF8-167C-F469-9AA32F015B1D}"/>
              </a:ext>
            </a:extLst>
          </p:cNvPr>
          <p:cNvSpPr txBox="1">
            <a:spLocks/>
          </p:cNvSpPr>
          <p:nvPr/>
        </p:nvSpPr>
        <p:spPr>
          <a:xfrm>
            <a:off x="6384564" y="368264"/>
            <a:ext cx="1772378" cy="586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chemeClr val="bg1"/>
                </a:solidFill>
                <a:latin typeface="GothamMedium" pitchFamily="50" charset="0"/>
              </a:rPr>
              <a:t>CD8+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47400A-93BA-C1B1-B173-3E0F9B3BD251}"/>
              </a:ext>
            </a:extLst>
          </p:cNvPr>
          <p:cNvSpPr txBox="1"/>
          <p:nvPr/>
        </p:nvSpPr>
        <p:spPr>
          <a:xfrm>
            <a:off x="6369784" y="873105"/>
            <a:ext cx="272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Gotham Book" pitchFamily="50" charset="0"/>
              </a:rPr>
              <a:t>Kill virus infected cells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9221872-A3DC-8486-324C-A20E60069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827" y="263349"/>
            <a:ext cx="1162614" cy="1151749"/>
          </a:xfrm>
          <a:prstGeom prst="rect">
            <a:avLst/>
          </a:prstGeom>
        </p:spPr>
      </p:pic>
      <p:pic>
        <p:nvPicPr>
          <p:cNvPr id="15" name="Picture 14" descr="A screenshot of a video game&#10;&#10;Description automatically generated">
            <a:extLst>
              <a:ext uri="{FF2B5EF4-FFF2-40B4-BE49-F238E27FC236}">
                <a16:creationId xmlns:a16="http://schemas.microsoft.com/office/drawing/2014/main" id="{C8D004FD-3865-0F29-525C-7ECC70E082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98" y="1549729"/>
            <a:ext cx="5028956" cy="4269550"/>
          </a:xfrm>
          <a:prstGeom prst="rect">
            <a:avLst/>
          </a:prstGeom>
        </p:spPr>
      </p:pic>
      <p:pic>
        <p:nvPicPr>
          <p:cNvPr id="17" name="Picture 16" descr="A screenshot of a video game&#10;&#10;Description automatically generated">
            <a:extLst>
              <a:ext uri="{FF2B5EF4-FFF2-40B4-BE49-F238E27FC236}">
                <a16:creationId xmlns:a16="http://schemas.microsoft.com/office/drawing/2014/main" id="{D1E89E29-680A-FD4E-5D9C-0D7100CE7B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67015"/>
            <a:ext cx="4895850" cy="4281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0FAEED-E83C-95FE-534D-4F5BB209C5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4299" y="6061190"/>
            <a:ext cx="778929" cy="796810"/>
          </a:xfrm>
          <a:prstGeom prst="rect">
            <a:avLst/>
          </a:prstGeom>
        </p:spPr>
      </p:pic>
      <p:pic>
        <p:nvPicPr>
          <p:cNvPr id="21" name="Picture 20" descr="A person with long hair wearing glasses&#10;&#10;Description automatically generated">
            <a:extLst>
              <a:ext uri="{FF2B5EF4-FFF2-40B4-BE49-F238E27FC236}">
                <a16:creationId xmlns:a16="http://schemas.microsoft.com/office/drawing/2014/main" id="{880973EE-8D3C-3064-59AE-091B030434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354" y="6061190"/>
            <a:ext cx="620174" cy="7968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2FDA29-C962-F3AB-C83A-380FB16F6B4E}"/>
              </a:ext>
            </a:extLst>
          </p:cNvPr>
          <p:cNvSpPr txBox="1"/>
          <p:nvPr/>
        </p:nvSpPr>
        <p:spPr>
          <a:xfrm>
            <a:off x="6640818" y="6228762"/>
            <a:ext cx="5684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chemeClr val="bg2"/>
                </a:solidFill>
                <a:latin typeface="Gotham Condensed Light" pitchFamily="50" charset="0"/>
              </a:rPr>
              <a:t>Jenna Benoit, PhD candidate &amp; Dr. Jessica Breznik, PDF</a:t>
            </a:r>
          </a:p>
        </p:txBody>
      </p:sp>
    </p:spTree>
    <p:extLst>
      <p:ext uri="{BB962C8B-B14F-4D97-AF65-F5344CB8AC3E}">
        <p14:creationId xmlns:p14="http://schemas.microsoft.com/office/powerpoint/2010/main" val="2754075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5812C-9580-AC35-EC38-10FE68B93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5E210-4C9C-3663-0C1E-EF852E07233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429D2E-C4F7-FBA7-8FE4-B32412B703F1}"/>
              </a:ext>
            </a:extLst>
          </p:cNvPr>
          <p:cNvSpPr txBox="1">
            <a:spLocks/>
          </p:cNvSpPr>
          <p:nvPr/>
        </p:nvSpPr>
        <p:spPr>
          <a:xfrm>
            <a:off x="3048402" y="2834781"/>
            <a:ext cx="6095196" cy="61555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1" i="0" kern="1200" baseline="0">
                <a:solidFill>
                  <a:schemeClr val="accent3"/>
                </a:solidFill>
                <a:latin typeface="Work Sans" pitchFamily="2" charset="0"/>
                <a:ea typeface="+mj-ea"/>
                <a:cs typeface="Work Sans" pitchFamily="2" charset="0"/>
              </a:defRPr>
            </a:lvl1pPr>
          </a:lstStyle>
          <a:p>
            <a:r>
              <a:rPr lang="en-CA">
                <a:latin typeface="GothamMedium" pitchFamily="50" charset="0"/>
              </a:rPr>
              <a:t>Facility wide factors</a:t>
            </a:r>
            <a:endParaRPr lang="en-CA" dirty="0">
              <a:latin typeface="GothamMedium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74B910-142C-87A2-61E3-7E69D5263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53" y="137420"/>
            <a:ext cx="11874456" cy="4979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E180A5-DD7A-BF7C-3AEF-3DADA10442CA}"/>
              </a:ext>
            </a:extLst>
          </p:cNvPr>
          <p:cNvSpPr txBox="1"/>
          <p:nvPr/>
        </p:nvSpPr>
        <p:spPr>
          <a:xfrm>
            <a:off x="39696" y="5337961"/>
            <a:ext cx="11999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Costa, Andrew P., et al. "Risk factors for outbreaks of SARS-CoV-2 at retirement homes in Ontario, Canada: a population-level cohort study." CMAJ. 193.25 (2021): E969-E977.</a:t>
            </a:r>
          </a:p>
        </p:txBody>
      </p:sp>
    </p:spTree>
    <p:extLst>
      <p:ext uri="{BB962C8B-B14F-4D97-AF65-F5344CB8AC3E}">
        <p14:creationId xmlns:p14="http://schemas.microsoft.com/office/powerpoint/2010/main" val="2327170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owdish lab colours">
      <a:dk1>
        <a:sysClr val="windowText" lastClr="000000"/>
      </a:dk1>
      <a:lt1>
        <a:sysClr val="window" lastClr="FFFFFF"/>
      </a:lt1>
      <a:dk2>
        <a:srgbClr val="3F1957"/>
      </a:dk2>
      <a:lt2>
        <a:srgbClr val="E7E6E6"/>
      </a:lt2>
      <a:accent1>
        <a:srgbClr val="642982"/>
      </a:accent1>
      <a:accent2>
        <a:srgbClr val="6771B5"/>
      </a:accent2>
      <a:accent3>
        <a:srgbClr val="DEDEDE"/>
      </a:accent3>
      <a:accent4>
        <a:srgbClr val="B47EBB"/>
      </a:accent4>
      <a:accent5>
        <a:srgbClr val="3F1957"/>
      </a:accent5>
      <a:accent6>
        <a:srgbClr val="89378A"/>
      </a:accent6>
      <a:hlink>
        <a:srgbClr val="00206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Bowdish lab colours">
      <a:dk1>
        <a:sysClr val="windowText" lastClr="000000"/>
      </a:dk1>
      <a:lt1>
        <a:sysClr val="window" lastClr="FFFFFF"/>
      </a:lt1>
      <a:dk2>
        <a:srgbClr val="3F1957"/>
      </a:dk2>
      <a:lt2>
        <a:srgbClr val="E7E6E6"/>
      </a:lt2>
      <a:accent1>
        <a:srgbClr val="642982"/>
      </a:accent1>
      <a:accent2>
        <a:srgbClr val="6771B5"/>
      </a:accent2>
      <a:accent3>
        <a:srgbClr val="DEDEDE"/>
      </a:accent3>
      <a:accent4>
        <a:srgbClr val="B47EBB"/>
      </a:accent4>
      <a:accent5>
        <a:srgbClr val="3F1957"/>
      </a:accent5>
      <a:accent6>
        <a:srgbClr val="89378A"/>
      </a:accent6>
      <a:hlink>
        <a:srgbClr val="00206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brand.pptx" id="{A5A42724-B9A0-4D8F-82EA-A13821BA69DC}" vid="{E0DC1563-9E71-40C7-80E1-7E12FBF1384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24218</TotalTime>
  <Words>1019</Words>
  <Application>Microsoft Office PowerPoint</Application>
  <PresentationFormat>Widescreen</PresentationFormat>
  <Paragraphs>127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Arial</vt:lpstr>
      <vt:lpstr>Arial Unicode MS</vt:lpstr>
      <vt:lpstr>Calibri</vt:lpstr>
      <vt:lpstr>Calibri Light</vt:lpstr>
      <vt:lpstr>Eras Bold ITC</vt:lpstr>
      <vt:lpstr>Gotham Book</vt:lpstr>
      <vt:lpstr>Gotham Condensed Light</vt:lpstr>
      <vt:lpstr>Gotham Light</vt:lpstr>
      <vt:lpstr>GothamBook</vt:lpstr>
      <vt:lpstr>GothamMedium</vt:lpstr>
      <vt:lpstr>Myriad Pro</vt:lpstr>
      <vt:lpstr>Source Sans Pro</vt:lpstr>
      <vt:lpstr>Work Sans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Why do old people get sick?</vt:lpstr>
      <vt:lpstr>PowerPoint Presentation</vt:lpstr>
      <vt:lpstr>PowerPoint Presentation</vt:lpstr>
      <vt:lpstr>PowerPoint Presentation</vt:lpstr>
      <vt:lpstr>PowerPoint Presentation</vt:lpstr>
      <vt:lpstr>Only older people or people with health conditions still need to get vaccinated for COVID-19.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COVID-19 vaccines work as well or better than influenza vaccines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Bowdish, Dawn</dc:creator>
  <cp:lastModifiedBy>Bowdish, Dawn</cp:lastModifiedBy>
  <cp:revision>31</cp:revision>
  <dcterms:created xsi:type="dcterms:W3CDTF">2023-02-22T19:42:40Z</dcterms:created>
  <dcterms:modified xsi:type="dcterms:W3CDTF">2024-10-25T13:13:34Z</dcterms:modified>
</cp:coreProperties>
</file>