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61" r:id="rId4"/>
    <p:sldId id="283" r:id="rId5"/>
    <p:sldId id="282" r:id="rId6"/>
    <p:sldId id="260" r:id="rId7"/>
    <p:sldId id="284" r:id="rId8"/>
    <p:sldId id="285" r:id="rId9"/>
    <p:sldId id="286" r:id="rId10"/>
    <p:sldId id="287" r:id="rId11"/>
    <p:sldId id="291" r:id="rId12"/>
    <p:sldId id="290" r:id="rId13"/>
    <p:sldId id="288" r:id="rId14"/>
    <p:sldId id="289" r:id="rId15"/>
    <p:sldId id="292" r:id="rId16"/>
    <p:sldId id="297" r:id="rId17"/>
    <p:sldId id="299" r:id="rId18"/>
    <p:sldId id="273" r:id="rId19"/>
    <p:sldId id="278" r:id="rId20"/>
    <p:sldId id="2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wdish, Dawn" initials="BD" lastIdx="1" clrIdx="0">
    <p:extLst>
      <p:ext uri="{19B8F6BF-5375-455C-9EA6-DF929625EA0E}">
        <p15:presenceInfo xmlns:p15="http://schemas.microsoft.com/office/powerpoint/2012/main" userId="Bowdish, Daw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29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C196-80CF-458F-9180-E10284CB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otham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015306-F2EC-4D86-A3B2-CC2BC50C91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othamBook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95628-4DA0-43C9-8F23-C2955E191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1B00D-836A-4B80-A2E0-B6F0AE94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570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363F-7C68-466D-B212-AFB86433D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3778C-960D-4B9E-B163-4A2164673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AEAEC-8C37-4597-AEE7-610B573BB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B43A5-2465-4DAA-9A02-A06EAE07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163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43B222-A4EF-4C5D-BE09-82AF5E596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D3439F-A0D4-449D-B3FE-40683D60D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2D506-B193-49E2-8DF8-CFD60169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2F9B7-A142-4AAD-94A7-CF27CFC7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274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68090-170C-4865-BAA1-235FB0AB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D156-1C4F-4F17-AB88-5B936563A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752475"/>
            <a:ext cx="10515600" cy="4351338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  <a:lvl3pPr marL="1257300" indent="-342900">
              <a:buFontTx/>
              <a:buBlip>
                <a:blip r:embed="rId2"/>
              </a:buBlip>
              <a:defRPr/>
            </a:lvl3pPr>
            <a:lvl4pPr marL="1657350" indent="-285750">
              <a:buFontTx/>
              <a:buBlip>
                <a:blip r:embed="rId2"/>
              </a:buBlip>
              <a:defRPr/>
            </a:lvl4pPr>
            <a:lvl5pPr marL="2114550" indent="-2857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E9230-8D16-4A5C-8FB5-5AD786790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309CF-F4A9-46C1-9928-E6C74964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21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348B3-FCAA-4548-8BCE-4244D1F2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4352E-2BB2-4B5E-A76E-4773B7B12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96D6D-0781-45BD-A683-A7811CB847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990D98-45EB-4393-BE20-27D952E6BEB9}" type="datetimeFigureOut">
              <a:rPr lang="en-CA" smtClean="0"/>
              <a:t>2020-09-09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5DB9-F94C-48B1-A775-7A729A70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4085-4794-4E56-9E1C-3172F8E2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91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5B6F-23EF-4946-8873-32B6EE8D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44BC1-C34D-409C-8B74-BA2BB5EC74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1A3D40-69BB-4FF4-AF55-7E4B58DD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7602AC-FB0C-48D3-A21F-7B9B9A7C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A173C-6593-4D85-8613-B71404AE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4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1F015-18E3-45BF-A5EA-D8939743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E0EA-16E3-4577-AA65-FD6DB3FF0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4061E-6FCF-4516-AC5A-9E428BE474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B037F-4FE3-4421-9B46-4E6E65D761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EFAB8-AD90-4BEB-BBE5-E6E98AEAB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58355-7F3C-4DF7-A0B5-9AB34BB92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64465-C8B1-498E-8C2D-C38D7C33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80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83C82-B96D-4164-BC0A-1E20B35E6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9D4F35-B418-41E3-87E9-D74D032C5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FD10-6F36-4C66-9D21-5D93AB78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452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D4376-E14E-4452-93F4-D9E29425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2E0D66-9325-4475-AA66-6272C7ED4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493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8F784-14A8-4468-82B6-CB593FAA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81CC5-1BA7-4664-95D6-B28A7DBBE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D407F-5E7C-4103-94DE-ADAFB5641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30AC0-D53F-439B-975E-5197FD53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15A36-A330-4382-95FA-86FA307D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22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D3D2-0465-495E-91C3-0784E5DA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EDE89-763E-42EB-AA4A-7AA51A64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AA3C8-EB83-4A09-9137-664C535C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25F13-7713-4E88-BB2F-96C6340BE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D49FB9-5B4D-4758-85B9-8443EF036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67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BD3D9-C68D-4283-9A67-C3A79C83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D80C-CE45-4FE8-BD13-D5B08275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D2D46-8641-404B-AEFE-EA8D94E01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388C8-42B1-41E4-9526-DB84D8A00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2BA24-1F9F-4DEF-A7BB-783A52441DFC}" type="slidenum">
              <a:rPr lang="en-CA" smtClean="0"/>
              <a:t>‹#›</a:t>
            </a:fld>
            <a:endParaRPr lang="en-CA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109FE43-FF85-4D07-847A-08B5718A7A18}"/>
              </a:ext>
            </a:extLst>
          </p:cNvPr>
          <p:cNvGrpSpPr/>
          <p:nvPr userDrawn="1"/>
        </p:nvGrpSpPr>
        <p:grpSpPr>
          <a:xfrm>
            <a:off x="1" y="6063429"/>
            <a:ext cx="5348654" cy="825501"/>
            <a:chOff x="1" y="6063429"/>
            <a:chExt cx="5348654" cy="82550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96D81FF-8349-4AD3-91CC-CB366A946568}"/>
                </a:ext>
              </a:extLst>
            </p:cNvPr>
            <p:cNvSpPr/>
            <p:nvPr userDrawn="1"/>
          </p:nvSpPr>
          <p:spPr>
            <a:xfrm>
              <a:off x="1" y="6063430"/>
              <a:ext cx="4813300" cy="8255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79778771-2E82-4650-939D-9CB3C918A2E7}"/>
                </a:ext>
              </a:extLst>
            </p:cNvPr>
            <p:cNvSpPr/>
            <p:nvPr userDrawn="1"/>
          </p:nvSpPr>
          <p:spPr>
            <a:xfrm rot="10800000" flipH="1">
              <a:off x="4785947" y="6063429"/>
              <a:ext cx="562708" cy="825498"/>
            </a:xfrm>
            <a:prstGeom prst="rtTriangl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D2E631-7F70-4EBB-9675-59CD9B2C2E43}"/>
              </a:ext>
            </a:extLst>
          </p:cNvPr>
          <p:cNvGrpSpPr/>
          <p:nvPr userDrawn="1"/>
        </p:nvGrpSpPr>
        <p:grpSpPr>
          <a:xfrm>
            <a:off x="4997644" y="6039450"/>
            <a:ext cx="7194356" cy="818550"/>
            <a:chOff x="4997644" y="6039450"/>
            <a:chExt cx="7194356" cy="818550"/>
          </a:xfrm>
        </p:grpSpPr>
        <p:sp>
          <p:nvSpPr>
            <p:cNvPr id="14" name="Right Triangle 13">
              <a:extLst>
                <a:ext uri="{FF2B5EF4-FFF2-40B4-BE49-F238E27FC236}">
                  <a16:creationId xmlns:a16="http://schemas.microsoft.com/office/drawing/2014/main" id="{B73349E6-0FC4-4EE9-B85F-F470CB7F7E1C}"/>
                </a:ext>
              </a:extLst>
            </p:cNvPr>
            <p:cNvSpPr/>
            <p:nvPr userDrawn="1"/>
          </p:nvSpPr>
          <p:spPr>
            <a:xfrm flipH="1">
              <a:off x="4997644" y="6039450"/>
              <a:ext cx="562708" cy="818550"/>
            </a:xfrm>
            <a:prstGeom prst="rt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988E53-C3ED-4097-9FB0-9397DB07E975}"/>
                </a:ext>
              </a:extLst>
            </p:cNvPr>
            <p:cNvSpPr/>
            <p:nvPr userDrawn="1"/>
          </p:nvSpPr>
          <p:spPr>
            <a:xfrm>
              <a:off x="5557958" y="6039450"/>
              <a:ext cx="6634042" cy="8169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DC648060-09BF-4EC2-8B8B-F5780EE092E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99" y="6171070"/>
            <a:ext cx="4421847" cy="61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GothamBook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GothamBook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Gotham Ligh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nc.cdc.gov/eid/article/26/7/20-0764_articl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201/eid2608.20127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SPEjw8F2nQDtmUKPFNF7_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D49DA-7979-42C8-A8C0-D32FFA683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79" y="406400"/>
            <a:ext cx="9144000" cy="2387600"/>
          </a:xfrm>
        </p:spPr>
        <p:txBody>
          <a:bodyPr/>
          <a:lstStyle/>
          <a:p>
            <a:r>
              <a:rPr lang="en-CA" dirty="0"/>
              <a:t>COVID-19/SARS-CoV-2 &amp; back to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2D294-682B-4B2C-8C8F-4FA52E6DE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Autofit/>
          </a:bodyPr>
          <a:lstStyle/>
          <a:p>
            <a:r>
              <a:rPr lang="en-CA" sz="2000" dirty="0">
                <a:solidFill>
                  <a:schemeClr val="tx2"/>
                </a:solidFill>
              </a:rPr>
              <a:t>September 3, 2020</a:t>
            </a:r>
          </a:p>
          <a:p>
            <a:r>
              <a:rPr lang="en-CA" sz="2000" dirty="0">
                <a:solidFill>
                  <a:schemeClr val="tx2"/>
                </a:solidFill>
                <a:latin typeface="GothamMedium" pitchFamily="50" charset="0"/>
              </a:rPr>
              <a:t>Dr. Dawn Bowdish, PhD</a:t>
            </a:r>
          </a:p>
          <a:p>
            <a:r>
              <a:rPr lang="en-CA" sz="2000" dirty="0">
                <a:solidFill>
                  <a:schemeClr val="tx2"/>
                </a:solidFill>
              </a:rPr>
              <a:t>Canada Research Chair in Aging </a:t>
            </a:r>
            <a:endParaRPr lang="en-CA" sz="2000" dirty="0">
              <a:solidFill>
                <a:schemeClr val="tx2"/>
              </a:solidFill>
              <a:latin typeface="GothamBook" pitchFamily="50" charset="0"/>
            </a:endParaRP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McMaster University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bowdish@mcmaster.ca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www.bowdish.ca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     Twitter &amp; Instagram: @MsMacrophage</a:t>
            </a:r>
          </a:p>
          <a:p>
            <a:r>
              <a:rPr lang="en-CA" sz="2000" dirty="0">
                <a:solidFill>
                  <a:schemeClr val="tx2"/>
                </a:solidFill>
                <a:latin typeface="GothamBook" pitchFamily="50" charset="0"/>
              </a:rPr>
              <a:t>      </a:t>
            </a:r>
            <a:endParaRPr lang="en-CA" sz="2000" dirty="0">
              <a:solidFill>
                <a:schemeClr val="tx2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55493E7-97A3-4B4A-B099-E2A45E98301A}"/>
              </a:ext>
            </a:extLst>
          </p:cNvPr>
          <p:cNvSpPr txBox="1">
            <a:spLocks/>
          </p:cNvSpPr>
          <p:nvPr/>
        </p:nvSpPr>
        <p:spPr>
          <a:xfrm>
            <a:off x="6847367" y="6306252"/>
            <a:ext cx="3820633" cy="3497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GothamBook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Gotham Light" pitchFamily="50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bg2"/>
                </a:solidFill>
              </a:rPr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41074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161E32F7-593F-481D-A65A-7E0D9CE99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415" r="17070" b="11477"/>
          <a:stretch/>
        </p:blipFill>
        <p:spPr>
          <a:xfrm>
            <a:off x="1962150" y="139700"/>
            <a:ext cx="7918450" cy="588645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A6D248-FE82-4149-9F90-437568F5945B}"/>
              </a:ext>
            </a:extLst>
          </p:cNvPr>
          <p:cNvCxnSpPr>
            <a:cxnSpLocks/>
          </p:cNvCxnSpPr>
          <p:nvPr/>
        </p:nvCxnSpPr>
        <p:spPr>
          <a:xfrm>
            <a:off x="5969001" y="0"/>
            <a:ext cx="50799" cy="61468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931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, street, city&#10;&#10;Description automatically generated">
            <a:extLst>
              <a:ext uri="{FF2B5EF4-FFF2-40B4-BE49-F238E27FC236}">
                <a16:creationId xmlns:a16="http://schemas.microsoft.com/office/drawing/2014/main" id="{CD953D42-704A-4595-A204-0DE9685A63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5555" r="15903" b="11806"/>
          <a:stretch/>
        </p:blipFill>
        <p:spPr>
          <a:xfrm>
            <a:off x="2089149" y="67833"/>
            <a:ext cx="8013701" cy="58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, city, night&#10;&#10;Description automatically generated">
            <a:extLst>
              <a:ext uri="{FF2B5EF4-FFF2-40B4-BE49-F238E27FC236}">
                <a16:creationId xmlns:a16="http://schemas.microsoft.com/office/drawing/2014/main" id="{06147A26-4354-4A78-B340-A7A36A860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40" y="-63507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2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7B5697E-82D6-446F-AF5E-9DEB012D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149DDC5-ABFF-4715-B7F9-D869EE27C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0" y="228593"/>
            <a:ext cx="9144019" cy="64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treet, night&#10;&#10;Description automatically generated">
            <a:extLst>
              <a:ext uri="{FF2B5EF4-FFF2-40B4-BE49-F238E27FC236}">
                <a16:creationId xmlns:a16="http://schemas.microsoft.com/office/drawing/2014/main" id="{16320C36-C754-4527-AD0A-FF9F541BE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90" y="0"/>
            <a:ext cx="9144019" cy="6400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B09D0E-8E03-45C6-AF0C-5AD8BD71C625}"/>
              </a:ext>
            </a:extLst>
          </p:cNvPr>
          <p:cNvSpPr txBox="1"/>
          <p:nvPr/>
        </p:nvSpPr>
        <p:spPr>
          <a:xfrm>
            <a:off x="5613400" y="6165761"/>
            <a:ext cx="657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 err="1">
                <a:solidFill>
                  <a:schemeClr val="bg2"/>
                </a:solidFill>
                <a:latin typeface="Gotham Condensed Light" pitchFamily="50" charset="0"/>
              </a:rPr>
              <a:t>Fisman,D</a:t>
            </a:r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. et </a:t>
            </a:r>
            <a:r>
              <a:rPr lang="en-CA" dirty="0" err="1">
                <a:solidFill>
                  <a:schemeClr val="bg2"/>
                </a:solidFill>
                <a:latin typeface="Gotham Condensed Light" pitchFamily="50" charset="0"/>
              </a:rPr>
              <a:t>al.Bidirectional</a:t>
            </a:r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 impact of imperfect mask use on reproduction number of COVID-19: A next generation matrix approach, Infectious Disease Modelling vol 5. 2020. pp405-408</a:t>
            </a:r>
          </a:p>
        </p:txBody>
      </p:sp>
    </p:spTree>
    <p:extLst>
      <p:ext uri="{BB962C8B-B14F-4D97-AF65-F5344CB8AC3E}">
        <p14:creationId xmlns:p14="http://schemas.microsoft.com/office/powerpoint/2010/main" val="382170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1D1419E9-A65A-426D-AFB7-9BB691EC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144758" y="-69025"/>
            <a:ext cx="11609092" cy="6861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19A46F-99D8-4FD1-A07C-350CE10E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01516" y="-626106"/>
            <a:ext cx="3426677" cy="4808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5BF13D-177F-41A4-9208-CBECAE6417D0}"/>
              </a:ext>
            </a:extLst>
          </p:cNvPr>
          <p:cNvSpPr txBox="1"/>
          <p:nvPr/>
        </p:nvSpPr>
        <p:spPr>
          <a:xfrm>
            <a:off x="5645350" y="6092595"/>
            <a:ext cx="6191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Van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Gotham Condensed Light" pitchFamily="50" charset="0"/>
              </a:rPr>
              <a:t>Doremalen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,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Gotham Condensed Light" pitchFamily="50" charset="0"/>
              </a:rPr>
              <a:t>Neeltje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, et al. "Aerosol and surface stability of SARS-CoV-2 as compared with SARS-CoV-1." </a:t>
            </a:r>
            <a:r>
              <a:rPr lang="en-US" b="0" i="1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New England Journal of Medicine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 382.16 (2020): 1564-1567.</a:t>
            </a:r>
            <a:endParaRPr lang="en-CA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47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64B2-E262-4F8F-B940-2ABA0D26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45050" cy="1325563"/>
          </a:xfrm>
        </p:spPr>
        <p:txBody>
          <a:bodyPr/>
          <a:lstStyle/>
          <a:p>
            <a:r>
              <a:rPr lang="en-CA" dirty="0"/>
              <a:t>What to clean and when.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984EA-501A-40F6-9B6F-34A7A94C1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831975"/>
            <a:ext cx="4514850" cy="4351338"/>
          </a:xfrm>
        </p:spPr>
        <p:txBody>
          <a:bodyPr/>
          <a:lstStyle/>
          <a:p>
            <a:r>
              <a:rPr lang="en-CA" dirty="0"/>
              <a:t>High-touch surfaces</a:t>
            </a:r>
          </a:p>
          <a:p>
            <a:r>
              <a:rPr lang="en-CA" dirty="0"/>
              <a:t>Anything coughed or sneezed on or touched by a symptomatic person</a:t>
            </a:r>
          </a:p>
          <a:p>
            <a:r>
              <a:rPr lang="en-CA" dirty="0"/>
              <a:t>Anything that can be left for 3 days is probably ‘clean’</a:t>
            </a: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F7BF4-8BBB-495A-A87C-92D4A4772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1"/>
          <a:stretch/>
        </p:blipFill>
        <p:spPr>
          <a:xfrm rot="5400000">
            <a:off x="7807906" y="1350098"/>
            <a:ext cx="2679793" cy="5897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68525-3BCA-46C2-B9D3-635A44D994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68"/>
          <a:stretch/>
        </p:blipFill>
        <p:spPr>
          <a:xfrm rot="5400000">
            <a:off x="7657115" y="-1575735"/>
            <a:ext cx="2546400" cy="65233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9C58E1-8D46-4468-A616-06062A39F2E0}"/>
              </a:ext>
            </a:extLst>
          </p:cNvPr>
          <p:cNvSpPr txBox="1"/>
          <p:nvPr/>
        </p:nvSpPr>
        <p:spPr>
          <a:xfrm>
            <a:off x="5683250" y="60744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Van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Gotham Condensed Light" pitchFamily="50" charset="0"/>
              </a:rPr>
              <a:t>Doremalen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,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Gotham Condensed Light" pitchFamily="50" charset="0"/>
              </a:rPr>
              <a:t>Neeltje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, et al. "Aerosol and surface stability of SARS-CoV-2 as compared with SARS-CoV-1." </a:t>
            </a:r>
            <a:r>
              <a:rPr lang="en-US" b="0" i="1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New England Journal of Medicine</a:t>
            </a:r>
            <a:r>
              <a:rPr lang="en-US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 382.16 (2020): 1564-1567.</a:t>
            </a:r>
            <a:endParaRPr lang="en-CA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58372-E2B4-4FBA-8A36-D458DD6BBC55}"/>
              </a:ext>
            </a:extLst>
          </p:cNvPr>
          <p:cNvSpPr txBox="1"/>
          <p:nvPr/>
        </p:nvSpPr>
        <p:spPr>
          <a:xfrm>
            <a:off x="7456657" y="5454278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4B9E7-C11F-4B37-B77E-9F529B4103EC}"/>
              </a:ext>
            </a:extLst>
          </p:cNvPr>
          <p:cNvSpPr txBox="1"/>
          <p:nvPr/>
        </p:nvSpPr>
        <p:spPr>
          <a:xfrm>
            <a:off x="10618957" y="5461288"/>
            <a:ext cx="72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75558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26D-FC54-4BBE-ADE7-CD622B7B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Showcard Gothic" panose="04020904020102020604" pitchFamily="82" charset="0"/>
              </a:rPr>
              <a:t>Beware the Break Room!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7E89-0F37-49DA-9358-91A7A2E7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Be as careful around your peers as you are around your students. </a:t>
            </a:r>
          </a:p>
        </p:txBody>
      </p:sp>
    </p:spTree>
    <p:extLst>
      <p:ext uri="{BB962C8B-B14F-4D97-AF65-F5344CB8AC3E}">
        <p14:creationId xmlns:p14="http://schemas.microsoft.com/office/powerpoint/2010/main" val="2746280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07A9-4B12-424C-BB42-3850D1EDC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Exposure increases with 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B6E36-CAE3-4213-AF69-30338F924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5075662"/>
            <a:ext cx="12192000" cy="823912"/>
          </a:xfrm>
        </p:spPr>
        <p:txBody>
          <a:bodyPr>
            <a:normAutofit lnSpcReduction="10000"/>
          </a:bodyPr>
          <a:lstStyle/>
          <a:p>
            <a:r>
              <a:rPr lang="en-CA" dirty="0"/>
              <a:t>Next talks: Understanding risk in your own community &amp; when to get           </a:t>
            </a:r>
          </a:p>
          <a:p>
            <a:r>
              <a:rPr lang="en-CA" dirty="0"/>
              <a:t>                  tested if there is an infection in your school.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C11BD8-F9D0-480B-A1B8-9745ABC083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690688"/>
            <a:ext cx="10600845" cy="368458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CA" sz="2400" dirty="0"/>
              <a:t>Keep symptomatic kids (&amp; teachers) out</a:t>
            </a:r>
            <a:endParaRPr lang="en-CA" sz="2000" dirty="0"/>
          </a:p>
          <a:p>
            <a:pPr>
              <a:buBlip>
                <a:blip r:embed="rId2"/>
              </a:buBlip>
            </a:pPr>
            <a:r>
              <a:rPr lang="en-CA" sz="2400" dirty="0"/>
              <a:t>Outdoors is much safer than indoors, especially for nutrition breaks, singing &amp; shouting.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Break airflow patterns in classrooms.</a:t>
            </a:r>
          </a:p>
          <a:p>
            <a:pPr lvl="1">
              <a:buBlip>
                <a:blip r:embed="rId2"/>
              </a:buBlip>
            </a:pPr>
            <a:r>
              <a:rPr lang="en-CA" sz="2000" dirty="0"/>
              <a:t>Open a door, open one or more windows</a:t>
            </a:r>
          </a:p>
          <a:p>
            <a:pPr lvl="1">
              <a:buBlip>
                <a:blip r:embed="rId2"/>
              </a:buBlip>
            </a:pPr>
            <a:r>
              <a:rPr lang="en-CA" sz="2000" dirty="0"/>
              <a:t>Use a fan/air circulator.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Masks, distancing, hand hygiene.</a:t>
            </a:r>
          </a:p>
          <a:p>
            <a:pPr>
              <a:buBlip>
                <a:blip r:embed="rId2"/>
              </a:buBlip>
            </a:pPr>
            <a:r>
              <a:rPr lang="en-CA" sz="2400" dirty="0"/>
              <a:t>If cleaning is impractical, leaving for three days is good enough.</a:t>
            </a:r>
          </a:p>
        </p:txBody>
      </p:sp>
    </p:spTree>
    <p:extLst>
      <p:ext uri="{BB962C8B-B14F-4D97-AF65-F5344CB8AC3E}">
        <p14:creationId xmlns:p14="http://schemas.microsoft.com/office/powerpoint/2010/main" val="1106526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A726D-FC54-4BBE-ADE7-CD622B7B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 schools open safely?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A27E89-0F37-49DA-9358-91A7A2E70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Only with vigilance, adaptability and major adjustments.</a:t>
            </a:r>
          </a:p>
        </p:txBody>
      </p:sp>
    </p:spTree>
    <p:extLst>
      <p:ext uri="{BB962C8B-B14F-4D97-AF65-F5344CB8AC3E}">
        <p14:creationId xmlns:p14="http://schemas.microsoft.com/office/powerpoint/2010/main" val="2017412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6C7D0-3B4A-4CC4-A5D6-867CDCC064A2}"/>
              </a:ext>
            </a:extLst>
          </p:cNvPr>
          <p:cNvSpPr txBox="1"/>
          <p:nvPr/>
        </p:nvSpPr>
        <p:spPr>
          <a:xfrm>
            <a:off x="665863" y="2659175"/>
            <a:ext cx="500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Goldman, Emanuel. "Exaggerated risk of transmission of COVID-19 by fomites." </a:t>
            </a:r>
            <a:r>
              <a:rPr lang="en-US" b="0" i="1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The Lancet Infectious Diseases</a:t>
            </a:r>
            <a:r>
              <a:rPr lang="en-US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 20.8 (2020): 892-893.</a:t>
            </a:r>
          </a:p>
          <a:p>
            <a:pPr algn="l"/>
            <a:r>
              <a:rPr lang="en-CA" b="0" i="0" dirty="0" err="1">
                <a:solidFill>
                  <a:srgbClr val="222222"/>
                </a:solidFill>
                <a:effectLst/>
                <a:latin typeface="Gotham Condensed Light" pitchFamily="50" charset="0"/>
              </a:rPr>
              <a:t>Santarpia</a:t>
            </a:r>
            <a:r>
              <a:rPr lang="en-CA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, J.L., Rivera, D.N., Herrera, V.L. </a:t>
            </a:r>
            <a:r>
              <a:rPr lang="en-CA" b="0" i="1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et al.</a:t>
            </a:r>
            <a:r>
              <a:rPr lang="en-CA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 Aerosol and surface contamination of SARS-CoV-2 observed in quarantine and isolation care. </a:t>
            </a:r>
            <a:r>
              <a:rPr lang="en-CA" b="0" i="1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Sci Rep</a:t>
            </a:r>
            <a:r>
              <a:rPr lang="en-CA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 </a:t>
            </a:r>
            <a:r>
              <a:rPr lang="en-CA" b="1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10, </a:t>
            </a:r>
            <a:r>
              <a:rPr lang="en-CA" b="0" i="0" dirty="0">
                <a:solidFill>
                  <a:srgbClr val="222222"/>
                </a:solidFill>
                <a:effectLst/>
                <a:latin typeface="Gotham Condensed Light" pitchFamily="50" charset="0"/>
              </a:rPr>
              <a:t>12732 (2020). https://doi.org/10.1038/s41598-020-69286-3</a:t>
            </a:r>
            <a:endParaRPr lang="en-CA" dirty="0">
              <a:latin typeface="Gotham Condensed Light" pitchFamily="50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73777-AEB8-4C1B-9838-74941B5BA877}"/>
              </a:ext>
            </a:extLst>
          </p:cNvPr>
          <p:cNvSpPr txBox="1"/>
          <p:nvPr/>
        </p:nvSpPr>
        <p:spPr>
          <a:xfrm>
            <a:off x="3541414" y="1702589"/>
            <a:ext cx="445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Figures made with Biorender.com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1432D1-E0F0-4BE0-ACEA-9C70220B6B0D}"/>
              </a:ext>
            </a:extLst>
          </p:cNvPr>
          <p:cNvSpPr txBox="1"/>
          <p:nvPr/>
        </p:nvSpPr>
        <p:spPr>
          <a:xfrm>
            <a:off x="5669256" y="2289843"/>
            <a:ext cx="4452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Effectiveness of social distancing, facemasks, and other measures</a:t>
            </a:r>
          </a:p>
          <a:p>
            <a:endParaRPr lang="en-CA" dirty="0">
              <a:latin typeface="GothamMedium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99BCAF-AD77-46ED-922B-D2F6EFF546FE}"/>
              </a:ext>
            </a:extLst>
          </p:cNvPr>
          <p:cNvSpPr txBox="1"/>
          <p:nvPr/>
        </p:nvSpPr>
        <p:spPr>
          <a:xfrm>
            <a:off x="346888" y="400125"/>
            <a:ext cx="81910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400" dirty="0">
                <a:latin typeface="Gotham Book" pitchFamily="50" charset="0"/>
              </a:rPr>
              <a:t>References &amp; attributions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017DB-E413-43C4-85AD-A09126FD798A}"/>
              </a:ext>
            </a:extLst>
          </p:cNvPr>
          <p:cNvSpPr txBox="1"/>
          <p:nvPr/>
        </p:nvSpPr>
        <p:spPr>
          <a:xfrm>
            <a:off x="665861" y="2289843"/>
            <a:ext cx="445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Medium" pitchFamily="50" charset="0"/>
              </a:rPr>
              <a:t>Transmission by fomites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12F5463-3266-4FE2-ABFD-5EC24253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" t="15426" r="50965" b="69218"/>
          <a:stretch/>
        </p:blipFill>
        <p:spPr bwMode="auto">
          <a:xfrm>
            <a:off x="5767883" y="4868031"/>
            <a:ext cx="2127842" cy="78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968354-B10F-4BB5-9446-03AEACEFF22C}"/>
              </a:ext>
            </a:extLst>
          </p:cNvPr>
          <p:cNvSpPr txBox="1"/>
          <p:nvPr/>
        </p:nvSpPr>
        <p:spPr>
          <a:xfrm>
            <a:off x="7774947" y="4780553"/>
            <a:ext cx="4024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Gotham Book" pitchFamily="50" charset="0"/>
              </a:rPr>
              <a:t>To download the .ppt slides go to www.bowdish.ca</a:t>
            </a:r>
          </a:p>
          <a:p>
            <a:r>
              <a:rPr lang="en-CA" dirty="0">
                <a:latin typeface="Gotham Book" pitchFamily="50" charset="0"/>
              </a:rPr>
              <a:t>If modifying please attribute the original publication/data source.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8E3019-176B-4B5C-B17A-3EA37A0C13AA}"/>
              </a:ext>
            </a:extLst>
          </p:cNvPr>
          <p:cNvSpPr txBox="1"/>
          <p:nvPr/>
        </p:nvSpPr>
        <p:spPr>
          <a:xfrm>
            <a:off x="5707260" y="2982488"/>
            <a:ext cx="6354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latin typeface="Gotham Condensed Light" pitchFamily="50" charset="0"/>
              </a:rPr>
              <a:t>Chu DK,, et al. Physical distancing, face masks, and eye protection to prevent person-to-person transmission of SARS-CoV-2 and COVID-19: a systematic review and meta-analysis. Lancet. 2020;395(10242):1973-1987. doi:10.1016/S0140-6736(20)31142-9</a:t>
            </a:r>
          </a:p>
          <a:p>
            <a:r>
              <a:rPr lang="en-US" dirty="0">
                <a:latin typeface="Gotham Condensed Light" pitchFamily="50" charset="0"/>
              </a:rPr>
              <a:t>K. A. Prather et al., Reducing transmission of SARS-CoV-2. Science.10.1126/science.abc6197 (2020). </a:t>
            </a:r>
            <a:endParaRPr lang="en-CA" dirty="0">
              <a:latin typeface="Gotham Condensed Light" pitchFamily="50" charset="0"/>
            </a:endParaRPr>
          </a:p>
          <a:p>
            <a:endParaRPr lang="en-CA" dirty="0">
              <a:latin typeface="Gotham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7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t, light, dark, sitting&#10;&#10;Description automatically generated">
            <a:extLst>
              <a:ext uri="{FF2B5EF4-FFF2-40B4-BE49-F238E27FC236}">
                <a16:creationId xmlns:a16="http://schemas.microsoft.com/office/drawing/2014/main" id="{4EB7E5B1-7493-4BE3-9CB4-4CB6FC5B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82"/>
          <a:stretch/>
        </p:blipFill>
        <p:spPr>
          <a:xfrm>
            <a:off x="1220421" y="-124651"/>
            <a:ext cx="9929958" cy="57010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A9F79F-B01D-44AD-B127-DEFEB52AF34A}"/>
              </a:ext>
            </a:extLst>
          </p:cNvPr>
          <p:cNvSpPr txBox="1"/>
          <p:nvPr/>
        </p:nvSpPr>
        <p:spPr>
          <a:xfrm>
            <a:off x="1677725" y="95415"/>
            <a:ext cx="2120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Coughing/</a:t>
            </a:r>
          </a:p>
          <a:p>
            <a:r>
              <a:rPr lang="en-CA" sz="2800" dirty="0">
                <a:latin typeface="GothamMedium" pitchFamily="50" charset="0"/>
              </a:rPr>
              <a:t>Sneezing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6BDB75-3207-4A8D-A6E3-E4B7DCC1E2CB}"/>
              </a:ext>
            </a:extLst>
          </p:cNvPr>
          <p:cNvSpPr txBox="1"/>
          <p:nvPr/>
        </p:nvSpPr>
        <p:spPr>
          <a:xfrm>
            <a:off x="4279121" y="15092"/>
            <a:ext cx="18085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Singing/</a:t>
            </a:r>
          </a:p>
          <a:p>
            <a:r>
              <a:rPr lang="en-CA" sz="2800" dirty="0">
                <a:latin typeface="GothamMedium" pitchFamily="50" charset="0"/>
              </a:rPr>
              <a:t>Shouting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8F5FA-89DE-4E8D-960F-52C09956ECBD}"/>
              </a:ext>
            </a:extLst>
          </p:cNvPr>
          <p:cNvSpPr txBox="1"/>
          <p:nvPr/>
        </p:nvSpPr>
        <p:spPr>
          <a:xfrm>
            <a:off x="6915405" y="445979"/>
            <a:ext cx="1463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Talking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D9602-AA38-41B8-8A94-C68C17B80F94}"/>
              </a:ext>
            </a:extLst>
          </p:cNvPr>
          <p:cNvSpPr txBox="1"/>
          <p:nvPr/>
        </p:nvSpPr>
        <p:spPr>
          <a:xfrm>
            <a:off x="9381634" y="445979"/>
            <a:ext cx="194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Breathing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F59322-6BCE-484E-9191-7030BE0657D9}"/>
              </a:ext>
            </a:extLst>
          </p:cNvPr>
          <p:cNvSpPr txBox="1"/>
          <p:nvPr/>
        </p:nvSpPr>
        <p:spPr>
          <a:xfrm>
            <a:off x="3060739" y="5378436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5 – 15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1389F6-F3C3-4ECA-8B15-664675803D11}"/>
              </a:ext>
            </a:extLst>
          </p:cNvPr>
          <p:cNvSpPr txBox="1"/>
          <p:nvPr/>
        </p:nvSpPr>
        <p:spPr>
          <a:xfrm>
            <a:off x="7060940" y="5378436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45 min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53D62-933D-499F-BE7D-4AF1A6E3DE5B}"/>
              </a:ext>
            </a:extLst>
          </p:cNvPr>
          <p:cNvSpPr txBox="1"/>
          <p:nvPr/>
        </p:nvSpPr>
        <p:spPr>
          <a:xfrm>
            <a:off x="9462352" y="5386387"/>
            <a:ext cx="1656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latin typeface="GothamMedium" pitchFamily="50" charset="0"/>
              </a:rPr>
              <a:t>45 min+</a:t>
            </a:r>
          </a:p>
        </p:txBody>
      </p:sp>
      <p:pic>
        <p:nvPicPr>
          <p:cNvPr id="2" name="Picture 1" descr="A picture containing light&#10;&#10;Description automatically generated">
            <a:extLst>
              <a:ext uri="{FF2B5EF4-FFF2-40B4-BE49-F238E27FC236}">
                <a16:creationId xmlns:a16="http://schemas.microsoft.com/office/drawing/2014/main" id="{1FB3EC2C-71DE-4A86-8177-467D20A21E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6" t="18812" r="1728" b="49020"/>
          <a:stretch/>
        </p:blipFill>
        <p:spPr>
          <a:xfrm>
            <a:off x="7836099" y="2121980"/>
            <a:ext cx="3091069" cy="2614039"/>
          </a:xfrm>
          <a:prstGeom prst="rect">
            <a:avLst/>
          </a:prstGeom>
        </p:spPr>
      </p:pic>
      <p:pic>
        <p:nvPicPr>
          <p:cNvPr id="4" name="Picture 3" descr="A picture containing umbrella&#10;&#10;Description automatically generated">
            <a:extLst>
              <a:ext uri="{FF2B5EF4-FFF2-40B4-BE49-F238E27FC236}">
                <a16:creationId xmlns:a16="http://schemas.microsoft.com/office/drawing/2014/main" id="{0616438C-5231-4633-B342-3F6E0369EF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0" t="12798" r="26845" b="53727"/>
          <a:stretch/>
        </p:blipFill>
        <p:spPr>
          <a:xfrm>
            <a:off x="1838326" y="2307902"/>
            <a:ext cx="2947988" cy="259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4853-00D9-49B3-A2FF-C13DFFE4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90" y="327025"/>
            <a:ext cx="3397155" cy="4730039"/>
          </a:xfrm>
        </p:spPr>
        <p:txBody>
          <a:bodyPr/>
          <a:lstStyle/>
          <a:p>
            <a:r>
              <a:rPr lang="en-CA" dirty="0"/>
              <a:t>The importance of air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4F3DB-0D19-4323-B355-7D4FCDCE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"/>
          <a:stretch/>
        </p:blipFill>
        <p:spPr>
          <a:xfrm>
            <a:off x="3519645" y="176213"/>
            <a:ext cx="8549865" cy="57462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854FFA-A44D-46DB-AD2A-68D2D895FB86}"/>
              </a:ext>
            </a:extLst>
          </p:cNvPr>
          <p:cNvSpPr/>
          <p:nvPr/>
        </p:nvSpPr>
        <p:spPr>
          <a:xfrm>
            <a:off x="5486401" y="6010709"/>
            <a:ext cx="6705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2"/>
                </a:solidFill>
                <a:latin typeface="Gotham Condensed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 J,  et al. COVID-19 Outbreak Associated with Air Conditioning in Restaurant, Guangzhou, China, 2020. </a:t>
            </a:r>
            <a:r>
              <a:rPr lang="en-CA" sz="1600" dirty="0" err="1">
                <a:solidFill>
                  <a:schemeClr val="bg2"/>
                </a:solidFill>
                <a:latin typeface="Gotham Condensed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Emerg</a:t>
            </a:r>
            <a:r>
              <a:rPr lang="en-CA" sz="1600" dirty="0">
                <a:solidFill>
                  <a:schemeClr val="bg2"/>
                </a:solidFill>
                <a:latin typeface="Gotham Condensed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Infect Dis. 2020;26(7):1628-1631. https://dx.doi.org/10.3201/eid2607.200764</a:t>
            </a:r>
          </a:p>
          <a:p>
            <a:r>
              <a:rPr lang="en-CA" sz="1600" dirty="0">
                <a:solidFill>
                  <a:schemeClr val="bg2"/>
                </a:solidFill>
                <a:latin typeface="Gotham Condensed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https://wwwnc.cdc.gov/eid/article/26/7/20-0764_article</a:t>
            </a:r>
            <a:endParaRPr lang="en-CA" sz="1600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1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29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AA90C5-32D8-4596-9D28-BB0D95FB0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" t="4263" r="14852" b="4542"/>
          <a:stretch/>
        </p:blipFill>
        <p:spPr>
          <a:xfrm>
            <a:off x="0" y="0"/>
            <a:ext cx="6972302" cy="69049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153B6A-2D60-4478-A296-B28515E4C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940" y="222250"/>
            <a:ext cx="4382835" cy="4730039"/>
          </a:xfrm>
        </p:spPr>
        <p:txBody>
          <a:bodyPr/>
          <a:lstStyle/>
          <a:p>
            <a:pPr algn="r"/>
            <a:r>
              <a:rPr lang="en-CA" dirty="0">
                <a:solidFill>
                  <a:schemeClr val="bg2"/>
                </a:solidFill>
              </a:rPr>
              <a:t>The importance of air 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6C28E-4FEF-41DA-9D44-2FBA9EAF1EB3}"/>
              </a:ext>
            </a:extLst>
          </p:cNvPr>
          <p:cNvSpPr/>
          <p:nvPr/>
        </p:nvSpPr>
        <p:spPr>
          <a:xfrm>
            <a:off x="7532940" y="5712420"/>
            <a:ext cx="4764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Park SY, Kim YM, Yi S, Lee S, Na BJ, Kim CB, et al. Coronavirus disease outbreak in call center, South Korea. </a:t>
            </a:r>
            <a:r>
              <a:rPr lang="en-CA" b="0" i="0" dirty="0" err="1">
                <a:solidFill>
                  <a:schemeClr val="bg2"/>
                </a:solidFill>
                <a:effectLst/>
                <a:latin typeface="Gotham Condensed Light" pitchFamily="50" charset="0"/>
              </a:rPr>
              <a:t>Emerg</a:t>
            </a:r>
            <a:r>
              <a:rPr lang="en-CA" b="0" i="0" dirty="0">
                <a:solidFill>
                  <a:schemeClr val="bg2"/>
                </a:solidFill>
                <a:effectLst/>
                <a:latin typeface="Gotham Condensed Light" pitchFamily="50" charset="0"/>
              </a:rPr>
              <a:t> Infect Dis. 2020 Aug </a:t>
            </a:r>
            <a:r>
              <a:rPr lang="en-CA" b="0" i="0" u="sng" dirty="0">
                <a:solidFill>
                  <a:schemeClr val="bg2"/>
                </a:solidFill>
                <a:effectLst/>
                <a:latin typeface="Gotham Condensed Light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https://doi.org/10.3201/eid2608.201274</a:t>
            </a:r>
            <a:endParaRPr lang="en-CA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45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1D1419E9-A65A-426D-AFB7-9BB691EC1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172101" y="-214685"/>
            <a:ext cx="11609092" cy="68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9684-408B-4224-8662-673463ED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00" y="365125"/>
            <a:ext cx="12319000" cy="1325563"/>
          </a:xfrm>
        </p:spPr>
        <p:txBody>
          <a:bodyPr/>
          <a:lstStyle/>
          <a:p>
            <a:pPr algn="ctr"/>
            <a:r>
              <a:rPr lang="en-CA" dirty="0"/>
              <a:t>Increasing ventilation reduces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6D58E4-311E-4AF3-A808-875B0230F136}"/>
              </a:ext>
            </a:extLst>
          </p:cNvPr>
          <p:cNvSpPr txBox="1"/>
          <p:nvPr/>
        </p:nvSpPr>
        <p:spPr>
          <a:xfrm>
            <a:off x="5668176" y="6328587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 i="0" dirty="0">
                <a:solidFill>
                  <a:schemeClr val="bg2"/>
                </a:solidFill>
                <a:effectLst/>
                <a:latin typeface="Gotham Condense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https://www.youtube.com/watch?v=59tQeL0ehbMNHK WORLD-JAPAN</a:t>
            </a:r>
            <a:endParaRPr lang="en-CA" dirty="0">
              <a:solidFill>
                <a:schemeClr val="bg2"/>
              </a:solidFill>
              <a:latin typeface="Gotham Condensed Light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1CA83-9679-4DD9-A0C6-E39495FDCE75}"/>
              </a:ext>
            </a:extLst>
          </p:cNvPr>
          <p:cNvSpPr txBox="1"/>
          <p:nvPr/>
        </p:nvSpPr>
        <p:spPr>
          <a:xfrm>
            <a:off x="5718976" y="6007110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NHK WORLD-JAPAN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8BBCF-1F5D-4B7C-BF44-E02E17A961B5}"/>
              </a:ext>
            </a:extLst>
          </p:cNvPr>
          <p:cNvSpPr txBox="1"/>
          <p:nvPr/>
        </p:nvSpPr>
        <p:spPr>
          <a:xfrm>
            <a:off x="3014742" y="3260753"/>
            <a:ext cx="6160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0" i="0" dirty="0">
                <a:effectLst/>
                <a:latin typeface="Gotham Condensed Light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available at https://www.youtube.com/watch?v=59tQeL0ehbMNHK WORLD-JAPAN</a:t>
            </a:r>
            <a:endParaRPr lang="en-CA" sz="2400" dirty="0">
              <a:latin typeface="Gotham Condensed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1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423CA-8278-4D74-AC28-4C95E1DC7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350" y="927100"/>
            <a:ext cx="5781675" cy="1600200"/>
          </a:xfrm>
        </p:spPr>
        <p:txBody>
          <a:bodyPr/>
          <a:lstStyle/>
          <a:p>
            <a:r>
              <a:rPr lang="en-CA" dirty="0">
                <a:latin typeface="GothamMedium" pitchFamily="50" charset="0"/>
              </a:rPr>
              <a:t>Masks reduce risk by: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63C967-B274-49B9-A1C2-2695A8BF67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21350" y="2743200"/>
            <a:ext cx="5489575" cy="2597150"/>
          </a:xfrm>
        </p:spPr>
        <p:txBody>
          <a:bodyPr>
            <a:norm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CA" sz="3200" dirty="0"/>
              <a:t>Keeping droplets away from others</a:t>
            </a:r>
          </a:p>
          <a:p>
            <a:pPr marL="285750" indent="-285750">
              <a:buBlip>
                <a:blip r:embed="rId2"/>
              </a:buBlip>
            </a:pPr>
            <a:r>
              <a:rPr lang="en-CA" sz="3200" dirty="0"/>
              <a:t>Keeping droplets out of the air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52EB52-4F8E-4F85-8646-98D0CD0C2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51544" cy="69724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9A5E06-34BB-4061-9AFD-30ED76033DD3}"/>
              </a:ext>
            </a:extLst>
          </p:cNvPr>
          <p:cNvSpPr txBox="1"/>
          <p:nvPr/>
        </p:nvSpPr>
        <p:spPr>
          <a:xfrm>
            <a:off x="6466681" y="6217335"/>
            <a:ext cx="4487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chemeClr val="bg2"/>
                </a:solidFill>
                <a:latin typeface="Gotham Condensed Light" pitchFamily="50" charset="0"/>
              </a:rPr>
              <a:t> K. A. Prather et al., Science.10.1126/science.abc6197 (2020). </a:t>
            </a:r>
          </a:p>
        </p:txBody>
      </p:sp>
    </p:spTree>
    <p:extLst>
      <p:ext uri="{BB962C8B-B14F-4D97-AF65-F5344CB8AC3E}">
        <p14:creationId xmlns:p14="http://schemas.microsoft.com/office/powerpoint/2010/main" val="408325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161E32F7-593F-481D-A65A-7E0D9CE99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5415" r="17070" b="11477"/>
          <a:stretch/>
        </p:blipFill>
        <p:spPr>
          <a:xfrm>
            <a:off x="1962150" y="139700"/>
            <a:ext cx="7918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6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owdish lab colours">
      <a:dk1>
        <a:sysClr val="windowText" lastClr="000000"/>
      </a:dk1>
      <a:lt1>
        <a:sysClr val="window" lastClr="FFFFFF"/>
      </a:lt1>
      <a:dk2>
        <a:srgbClr val="3F1957"/>
      </a:dk2>
      <a:lt2>
        <a:srgbClr val="E7E6E6"/>
      </a:lt2>
      <a:accent1>
        <a:srgbClr val="642982"/>
      </a:accent1>
      <a:accent2>
        <a:srgbClr val="6771B5"/>
      </a:accent2>
      <a:accent3>
        <a:srgbClr val="DEDEDE"/>
      </a:accent3>
      <a:accent4>
        <a:srgbClr val="B47EBB"/>
      </a:accent4>
      <a:accent5>
        <a:srgbClr val="3F1957"/>
      </a:accent5>
      <a:accent6>
        <a:srgbClr val="89378A"/>
      </a:accent6>
      <a:hlink>
        <a:srgbClr val="00206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7389</TotalTime>
  <Words>684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Gotham Book</vt:lpstr>
      <vt:lpstr>Gotham Condensed Light</vt:lpstr>
      <vt:lpstr>Gotham Light</vt:lpstr>
      <vt:lpstr>GothamBook</vt:lpstr>
      <vt:lpstr>GothamMedium</vt:lpstr>
      <vt:lpstr>Showcard Gothic</vt:lpstr>
      <vt:lpstr>Office Theme</vt:lpstr>
      <vt:lpstr>COVID-19/SARS-CoV-2 &amp; back to school</vt:lpstr>
      <vt:lpstr>Can schools open safely?</vt:lpstr>
      <vt:lpstr>PowerPoint Presentation</vt:lpstr>
      <vt:lpstr>The importance of air flow</vt:lpstr>
      <vt:lpstr>The importance of air flow</vt:lpstr>
      <vt:lpstr>PowerPoint Presentation</vt:lpstr>
      <vt:lpstr>Increasing ventilation reduces risk</vt:lpstr>
      <vt:lpstr>Masks reduce risk by: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to clean and when.</vt:lpstr>
      <vt:lpstr>Beware the Break Room!</vt:lpstr>
      <vt:lpstr>Exposure increases with time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SARS-CoV-2 &amp; back to school</dc:title>
  <dc:creator>Bowdish, Dawn</dc:creator>
  <cp:lastModifiedBy>Bowdish, Dawn</cp:lastModifiedBy>
  <cp:revision>73</cp:revision>
  <dcterms:created xsi:type="dcterms:W3CDTF">2020-09-01T00:41:43Z</dcterms:created>
  <dcterms:modified xsi:type="dcterms:W3CDTF">2020-09-09T21:07:22Z</dcterms:modified>
</cp:coreProperties>
</file>