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5"/>
  </p:notesMasterIdLst>
  <p:sldIdLst>
    <p:sldId id="257" r:id="rId2"/>
    <p:sldId id="258" r:id="rId3"/>
    <p:sldId id="259" r:id="rId4"/>
    <p:sldId id="283" r:id="rId5"/>
    <p:sldId id="284" r:id="rId6"/>
    <p:sldId id="260" r:id="rId7"/>
    <p:sldId id="261" r:id="rId8"/>
    <p:sldId id="263" r:id="rId9"/>
    <p:sldId id="264" r:id="rId10"/>
    <p:sldId id="265" r:id="rId11"/>
    <p:sldId id="266" r:id="rId12"/>
    <p:sldId id="267" r:id="rId13"/>
    <p:sldId id="269" r:id="rId14"/>
    <p:sldId id="268" r:id="rId15"/>
    <p:sldId id="270" r:id="rId16"/>
    <p:sldId id="272" r:id="rId17"/>
    <p:sldId id="273" r:id="rId18"/>
    <p:sldId id="274" r:id="rId19"/>
    <p:sldId id="276" r:id="rId20"/>
    <p:sldId id="275" r:id="rId21"/>
    <p:sldId id="281" r:id="rId22"/>
    <p:sldId id="277" r:id="rId23"/>
    <p:sldId id="282" r:id="rId24"/>
    <p:sldId id="278" r:id="rId25"/>
    <p:sldId id="286" r:id="rId26"/>
    <p:sldId id="279" r:id="rId27"/>
    <p:sldId id="285" r:id="rId28"/>
    <p:sldId id="287" r:id="rId29"/>
    <p:sldId id="280"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2"/>
      </p:cViewPr>
      <p:guideLst/>
    </p:cSldViewPr>
  </p:slideViewPr>
  <p:notesTextViewPr>
    <p:cViewPr>
      <p:scale>
        <a:sx n="1" d="1"/>
        <a:sy n="1" d="1"/>
      </p:scale>
      <p:origin x="0" y="0"/>
    </p:cViewPr>
  </p:notesTextViewPr>
  <p:sorterViewPr>
    <p:cViewPr>
      <p:scale>
        <a:sx n="100" d="100"/>
        <a:sy n="100" d="100"/>
      </p:scale>
      <p:origin x="0" y="-2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35B17-C23A-40F7-A7D6-19E0DC64649C}" type="datetimeFigureOut">
              <a:rPr lang="en-CA" smtClean="0"/>
              <a:t>2016-11-08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034EB-17FF-476B-9582-3B630CFAD6DC}" type="slidenum">
              <a:rPr lang="en-CA" smtClean="0"/>
              <a:t>‹#›</a:t>
            </a:fld>
            <a:endParaRPr lang="en-CA"/>
          </a:p>
        </p:txBody>
      </p:sp>
    </p:spTree>
    <p:extLst>
      <p:ext uri="{BB962C8B-B14F-4D97-AF65-F5344CB8AC3E}">
        <p14:creationId xmlns:p14="http://schemas.microsoft.com/office/powerpoint/2010/main" val="215411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85C89A-3A44-4B92-97F4-DA32C1560EC2}" type="slidenum">
              <a:rPr lang="en-CA" smtClean="0"/>
              <a:pPr/>
              <a:t>8</a:t>
            </a:fld>
            <a:endParaRPr lang="en-CA"/>
          </a:p>
        </p:txBody>
      </p:sp>
    </p:spTree>
    <p:extLst>
      <p:ext uri="{BB962C8B-B14F-4D97-AF65-F5344CB8AC3E}">
        <p14:creationId xmlns:p14="http://schemas.microsoft.com/office/powerpoint/2010/main" val="230327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E3D49F2-FFBA-466A-B481-D954A7B7C82D}" type="slidenum">
              <a:rPr lang="en-CA" smtClean="0"/>
              <a:pPr/>
              <a:t>16</a:t>
            </a:fld>
            <a:endParaRPr lang="en-CA"/>
          </a:p>
        </p:txBody>
      </p:sp>
    </p:spTree>
    <p:extLst>
      <p:ext uri="{BB962C8B-B14F-4D97-AF65-F5344CB8AC3E}">
        <p14:creationId xmlns:p14="http://schemas.microsoft.com/office/powerpoint/2010/main" val="35667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A62DCC-B704-4FCC-A9C6-C0346E6FB360}" type="datetimeFigureOut">
              <a:rPr lang="en-CA" smtClean="0"/>
              <a:t>2016-11-08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145715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A62DCC-B704-4FCC-A9C6-C0346E6FB360}" type="datetimeFigureOut">
              <a:rPr lang="en-CA" smtClean="0"/>
              <a:t>2016-11-08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36128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A62DCC-B704-4FCC-A9C6-C0346E6FB360}" type="datetimeFigureOut">
              <a:rPr lang="en-CA" smtClean="0"/>
              <a:t>2016-11-08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173947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A62DCC-B704-4FCC-A9C6-C0346E6FB360}" type="datetimeFigureOut">
              <a:rPr lang="en-CA" smtClean="0"/>
              <a:t>2016-11-08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36645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A62DCC-B704-4FCC-A9C6-C0346E6FB360}" type="datetimeFigureOut">
              <a:rPr lang="en-CA" smtClean="0"/>
              <a:t>2016-11-08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173132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A62DCC-B704-4FCC-A9C6-C0346E6FB360}" type="datetimeFigureOut">
              <a:rPr lang="en-CA" smtClean="0"/>
              <a:t>2016-11-08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414242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A62DCC-B704-4FCC-A9C6-C0346E6FB360}" type="datetimeFigureOut">
              <a:rPr lang="en-CA" smtClean="0"/>
              <a:t>2016-11-08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186961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A62DCC-B704-4FCC-A9C6-C0346E6FB360}" type="datetimeFigureOut">
              <a:rPr lang="en-CA" smtClean="0"/>
              <a:t>2016-11-08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209896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62DCC-B704-4FCC-A9C6-C0346E6FB360}" type="datetimeFigureOut">
              <a:rPr lang="en-CA" smtClean="0"/>
              <a:t>2016-11-08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6287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A62DCC-B704-4FCC-A9C6-C0346E6FB360}" type="datetimeFigureOut">
              <a:rPr lang="en-CA" smtClean="0"/>
              <a:t>2016-11-08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24436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A62DCC-B704-4FCC-A9C6-C0346E6FB360}" type="datetimeFigureOut">
              <a:rPr lang="en-CA" smtClean="0"/>
              <a:t>2016-11-08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A89A07-4189-4BE8-A48C-E5633F16803D}" type="slidenum">
              <a:rPr lang="en-CA" smtClean="0"/>
              <a:t>‹#›</a:t>
            </a:fld>
            <a:endParaRPr lang="en-CA"/>
          </a:p>
        </p:txBody>
      </p:sp>
    </p:spTree>
    <p:extLst>
      <p:ext uri="{BB962C8B-B14F-4D97-AF65-F5344CB8AC3E}">
        <p14:creationId xmlns:p14="http://schemas.microsoft.com/office/powerpoint/2010/main" val="34007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2DCC-B704-4FCC-A9C6-C0346E6FB360}" type="datetimeFigureOut">
              <a:rPr lang="en-CA" smtClean="0"/>
              <a:t>2016-11-08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89A07-4189-4BE8-A48C-E5633F16803D}" type="slidenum">
              <a:rPr lang="en-CA" smtClean="0"/>
              <a:t>‹#›</a:t>
            </a:fld>
            <a:endParaRPr lang="en-CA"/>
          </a:p>
        </p:txBody>
      </p:sp>
    </p:spTree>
    <p:extLst>
      <p:ext uri="{BB962C8B-B14F-4D97-AF65-F5344CB8AC3E}">
        <p14:creationId xmlns:p14="http://schemas.microsoft.com/office/powerpoint/2010/main" val="39672280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2159" y="817342"/>
            <a:ext cx="8010526"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What is the purpose of holding a journal club!</a:t>
            </a:r>
          </a:p>
        </p:txBody>
      </p:sp>
      <p:sp>
        <p:nvSpPr>
          <p:cNvPr id="3" name="TextBox 2"/>
          <p:cNvSpPr txBox="1"/>
          <p:nvPr/>
        </p:nvSpPr>
        <p:spPr>
          <a:xfrm>
            <a:off x="1348931" y="1664428"/>
            <a:ext cx="8677656" cy="2862322"/>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Educate the presenter and audience regarding topics that might not be mainstream in respect of their research projects.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Develop and hone oral and visual presentation skills.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Learn how to tell a story.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Learn how to answer questions from the audience.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Entertain the audience!</a:t>
            </a:r>
          </a:p>
        </p:txBody>
      </p:sp>
      <p:sp>
        <p:nvSpPr>
          <p:cNvPr id="5" name="Star: 5 Points 4"/>
          <p:cNvSpPr/>
          <p:nvPr/>
        </p:nvSpPr>
        <p:spPr>
          <a:xfrm>
            <a:off x="1348931" y="4886468"/>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825496" y="4886468"/>
            <a:ext cx="6327648" cy="1200329"/>
          </a:xfrm>
          <a:prstGeom prst="rect">
            <a:avLst/>
          </a:prstGeom>
          <a:noFill/>
        </p:spPr>
        <p:txBody>
          <a:bodyPr wrap="square" rtlCol="0">
            <a:spAutoFit/>
          </a:bodyPr>
          <a:lstStyle/>
          <a:p>
            <a:pPr algn="just"/>
            <a:r>
              <a:rPr lang="en-CA" b="1" dirty="0">
                <a:latin typeface="Arial" panose="020B0604020202020204" pitchFamily="34" charset="0"/>
                <a:cs typeface="Arial" panose="020B0604020202020204" pitchFamily="34" charset="0"/>
              </a:rPr>
              <a:t>You will be often judged by your skill to deliver a presentation! Preparing a journal club presentation is excellent practice. To do it properly is much more work than just offering a few data slides.</a:t>
            </a:r>
          </a:p>
        </p:txBody>
      </p:sp>
    </p:spTree>
    <p:extLst>
      <p:ext uri="{BB962C8B-B14F-4D97-AF65-F5344CB8AC3E}">
        <p14:creationId xmlns:p14="http://schemas.microsoft.com/office/powerpoint/2010/main" val="60834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4049" y="440756"/>
            <a:ext cx="6083204"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The Setting Analogy (Introduction)</a:t>
            </a:r>
          </a:p>
        </p:txBody>
      </p:sp>
      <p:sp>
        <p:nvSpPr>
          <p:cNvPr id="4" name="TextBox 3"/>
          <p:cNvSpPr txBox="1"/>
          <p:nvPr/>
        </p:nvSpPr>
        <p:spPr>
          <a:xfrm>
            <a:off x="1546537" y="1178805"/>
            <a:ext cx="8278228" cy="523220"/>
          </a:xfrm>
          <a:prstGeom prst="rect">
            <a:avLst/>
          </a:prstGeom>
          <a:noFill/>
        </p:spPr>
        <p:txBody>
          <a:bodyPr wrap="none" rtlCol="0">
            <a:spAutoFit/>
          </a:bodyPr>
          <a:lstStyle/>
          <a:p>
            <a:r>
              <a:rPr lang="en-CA" sz="2800" dirty="0">
                <a:latin typeface="Arial" panose="020B0604020202020204" pitchFamily="34" charset="0"/>
                <a:cs typeface="Arial" panose="020B0604020202020204" pitchFamily="34" charset="0"/>
              </a:rPr>
              <a:t>What was known at the outset of the investigation?</a:t>
            </a:r>
          </a:p>
        </p:txBody>
      </p:sp>
      <p:sp>
        <p:nvSpPr>
          <p:cNvPr id="5" name="TextBox 4"/>
          <p:cNvSpPr txBox="1"/>
          <p:nvPr/>
        </p:nvSpPr>
        <p:spPr>
          <a:xfrm>
            <a:off x="36209" y="1916854"/>
            <a:ext cx="12070814" cy="4801314"/>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IgA is the predominant antibody type in mucosal secretions. Very little IgG is present.</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IgG is the predominant antibody type in the blood and non-mucosal interstitial fluid (the fluid bathing cells). Little IgA is found here.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IgA containing/secreting plasma cells (also termed </a:t>
            </a:r>
            <a:r>
              <a:rPr lang="en-CA" dirty="0" err="1">
                <a:latin typeface="Arial" panose="020B0604020202020204" pitchFamily="34" charset="0"/>
                <a:cs typeface="Arial" panose="020B0604020202020204" pitchFamily="34" charset="0"/>
              </a:rPr>
              <a:t>plasmacytes</a:t>
            </a:r>
            <a:r>
              <a:rPr lang="en-CA" dirty="0">
                <a:latin typeface="Arial" panose="020B0604020202020204" pitchFamily="34" charset="0"/>
                <a:cs typeface="Arial" panose="020B0604020202020204" pitchFamily="34" charset="0"/>
              </a:rPr>
              <a:t>) predominate in mucosal lamina propria. Few IgG containing/secreting plasma cells are found here.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IgG containing/secreting plasma cells predominate in lymph nodes and the spleen. Few IgA containing/secreting plasma cells are found here.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This disparity in IgA and IgG plasma cell distribution suggested that two (2) types of B cell compartments/immune systems  might exist…mucosal and non-mucosal.</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 </a:t>
            </a:r>
          </a:p>
          <a:p>
            <a:r>
              <a:rPr lang="en-CA" dirty="0">
                <a:latin typeface="Arial" panose="020B0604020202020204" pitchFamily="34" charset="0"/>
                <a:cs typeface="Arial" panose="020B0604020202020204" pitchFamily="34" charset="0"/>
              </a:rPr>
              <a:t>                                                </a:t>
            </a:r>
          </a:p>
          <a:p>
            <a:pPr marL="342900" indent="-342900">
              <a:buAutoNum type="arabicParenR"/>
            </a:pPr>
            <a:endParaRPr lang="en-CA" dirty="0">
              <a:latin typeface="Arial" panose="020B0604020202020204" pitchFamily="34" charset="0"/>
              <a:cs typeface="Arial" panose="020B0604020202020204" pitchFamily="34" charset="0"/>
            </a:endParaRPr>
          </a:p>
        </p:txBody>
      </p:sp>
      <p:sp>
        <p:nvSpPr>
          <p:cNvPr id="6" name="TextBox 5"/>
          <p:cNvSpPr txBox="1"/>
          <p:nvPr/>
        </p:nvSpPr>
        <p:spPr>
          <a:xfrm>
            <a:off x="192024" y="6035040"/>
            <a:ext cx="2982098" cy="369332"/>
          </a:xfrm>
          <a:prstGeom prst="rect">
            <a:avLst/>
          </a:prstGeom>
          <a:noFill/>
          <a:ln w="28575">
            <a:solidFill>
              <a:srgbClr val="FF0000"/>
            </a:solidFill>
          </a:ln>
        </p:spPr>
        <p:txBody>
          <a:bodyPr wrap="none" rtlCol="0">
            <a:spAutoFit/>
          </a:bodyPr>
          <a:lstStyle/>
          <a:p>
            <a:r>
              <a:rPr lang="en-CA" dirty="0"/>
              <a:t>Not stated in the Introduction</a:t>
            </a:r>
          </a:p>
        </p:txBody>
      </p:sp>
      <p:cxnSp>
        <p:nvCxnSpPr>
          <p:cNvPr id="8" name="Straight Arrow Connector 7"/>
          <p:cNvCxnSpPr/>
          <p:nvPr/>
        </p:nvCxnSpPr>
        <p:spPr>
          <a:xfrm flipV="1">
            <a:off x="777240" y="5532120"/>
            <a:ext cx="73152" cy="4937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2528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238" y="2048534"/>
            <a:ext cx="6850967" cy="4533427"/>
          </a:xfrm>
          <a:prstGeom prst="rect">
            <a:avLst/>
          </a:prstGeom>
        </p:spPr>
      </p:pic>
      <p:sp>
        <p:nvSpPr>
          <p:cNvPr id="3" name="TextBox 2"/>
          <p:cNvSpPr txBox="1"/>
          <p:nvPr/>
        </p:nvSpPr>
        <p:spPr>
          <a:xfrm>
            <a:off x="2233204" y="375422"/>
            <a:ext cx="8183074" cy="523220"/>
          </a:xfrm>
          <a:prstGeom prst="rect">
            <a:avLst/>
          </a:prstGeom>
          <a:noFill/>
        </p:spPr>
        <p:txBody>
          <a:bodyPr wrap="none" rtlCol="0">
            <a:spAutoFit/>
          </a:bodyPr>
          <a:lstStyle/>
          <a:p>
            <a:r>
              <a:rPr lang="en-CA" sz="2800" dirty="0">
                <a:latin typeface="Arial" panose="020B0604020202020204" pitchFamily="34" charset="0"/>
                <a:cs typeface="Arial" panose="020B0604020202020204" pitchFamily="34" charset="0"/>
              </a:rPr>
              <a:t>IgA Predominating in the Intestinal Lamina Propria</a:t>
            </a:r>
          </a:p>
        </p:txBody>
      </p:sp>
      <p:sp>
        <p:nvSpPr>
          <p:cNvPr id="4" name="TextBox 3"/>
          <p:cNvSpPr txBox="1"/>
          <p:nvPr/>
        </p:nvSpPr>
        <p:spPr>
          <a:xfrm>
            <a:off x="7502487" y="2302525"/>
            <a:ext cx="1200970" cy="369332"/>
          </a:xfrm>
          <a:prstGeom prst="rect">
            <a:avLst/>
          </a:prstGeom>
          <a:noFill/>
        </p:spPr>
        <p:txBody>
          <a:bodyPr wrap="none" rtlCol="0">
            <a:spAutoFit/>
          </a:bodyPr>
          <a:lstStyle/>
          <a:p>
            <a:r>
              <a:rPr lang="en-CA" dirty="0"/>
              <a:t>epithelium</a:t>
            </a:r>
          </a:p>
        </p:txBody>
      </p:sp>
      <p:sp>
        <p:nvSpPr>
          <p:cNvPr id="5" name="TextBox 4"/>
          <p:cNvSpPr txBox="1"/>
          <p:nvPr/>
        </p:nvSpPr>
        <p:spPr>
          <a:xfrm>
            <a:off x="7711807" y="3514381"/>
            <a:ext cx="4115999" cy="646331"/>
          </a:xfrm>
          <a:prstGeom prst="rect">
            <a:avLst/>
          </a:prstGeom>
          <a:noFill/>
        </p:spPr>
        <p:txBody>
          <a:bodyPr wrap="none" rtlCol="0">
            <a:spAutoFit/>
          </a:bodyPr>
          <a:lstStyle/>
          <a:p>
            <a:r>
              <a:rPr lang="en-CA" dirty="0"/>
              <a:t>IgA-containing plasma cells stained brown</a:t>
            </a:r>
          </a:p>
          <a:p>
            <a:r>
              <a:rPr lang="en-CA" dirty="0"/>
              <a:t>In the lamina </a:t>
            </a:r>
            <a:r>
              <a:rPr lang="en-CA" dirty="0" err="1"/>
              <a:t>propria</a:t>
            </a:r>
            <a:endParaRPr lang="en-CA" dirty="0"/>
          </a:p>
        </p:txBody>
      </p:sp>
      <p:cxnSp>
        <p:nvCxnSpPr>
          <p:cNvPr id="7" name="Straight Arrow Connector 6"/>
          <p:cNvCxnSpPr>
            <a:stCxn id="4" idx="1"/>
          </p:cNvCxnSpPr>
          <p:nvPr/>
        </p:nvCxnSpPr>
        <p:spPr>
          <a:xfrm flipH="1">
            <a:off x="5905041" y="2487191"/>
            <a:ext cx="1597446" cy="928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6324741" y="3712684"/>
            <a:ext cx="1331982" cy="1377109"/>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6896559" y="3712684"/>
            <a:ext cx="760164" cy="1795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11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108" y="1368906"/>
            <a:ext cx="6611815" cy="4403218"/>
          </a:xfrm>
          <a:prstGeom prst="rect">
            <a:avLst/>
          </a:prstGeom>
        </p:spPr>
      </p:pic>
      <p:sp>
        <p:nvSpPr>
          <p:cNvPr id="3" name="TextBox 2"/>
          <p:cNvSpPr txBox="1"/>
          <p:nvPr/>
        </p:nvSpPr>
        <p:spPr>
          <a:xfrm>
            <a:off x="905452" y="506682"/>
            <a:ext cx="10398424" cy="523220"/>
          </a:xfrm>
          <a:prstGeom prst="rect">
            <a:avLst/>
          </a:prstGeom>
          <a:noFill/>
        </p:spPr>
        <p:txBody>
          <a:bodyPr wrap="none" rtlCol="0">
            <a:spAutoFit/>
          </a:bodyPr>
          <a:lstStyle/>
          <a:p>
            <a:r>
              <a:rPr lang="en-CA" sz="2800" dirty="0">
                <a:latin typeface="Arial" panose="020B0604020202020204" pitchFamily="34" charset="0"/>
                <a:cs typeface="Arial" panose="020B0604020202020204" pitchFamily="34" charset="0"/>
              </a:rPr>
              <a:t>Predominance of IgA Plasma Cells in the Salivary Gland Mucosa</a:t>
            </a:r>
          </a:p>
        </p:txBody>
      </p:sp>
      <p:sp>
        <p:nvSpPr>
          <p:cNvPr id="4" name="TextBox 3"/>
          <p:cNvSpPr txBox="1"/>
          <p:nvPr/>
        </p:nvSpPr>
        <p:spPr>
          <a:xfrm>
            <a:off x="9400032" y="1554480"/>
            <a:ext cx="1271695" cy="646331"/>
          </a:xfrm>
          <a:prstGeom prst="rect">
            <a:avLst/>
          </a:prstGeom>
          <a:noFill/>
        </p:spPr>
        <p:txBody>
          <a:bodyPr wrap="none" rtlCol="0">
            <a:spAutoFit/>
          </a:bodyPr>
          <a:lstStyle/>
          <a:p>
            <a:r>
              <a:rPr lang="en-CA" dirty="0"/>
              <a:t>IgA is green</a:t>
            </a:r>
          </a:p>
          <a:p>
            <a:r>
              <a:rPr lang="en-CA" dirty="0"/>
              <a:t>IgG is red</a:t>
            </a:r>
          </a:p>
        </p:txBody>
      </p:sp>
    </p:spTree>
    <p:extLst>
      <p:ext uri="{BB962C8B-B14F-4D97-AF65-F5344CB8AC3E}">
        <p14:creationId xmlns:p14="http://schemas.microsoft.com/office/powerpoint/2010/main" val="101543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435" y="921341"/>
            <a:ext cx="10432972" cy="1477328"/>
          </a:xfrm>
          <a:prstGeom prst="rect">
            <a:avLst/>
          </a:prstGeom>
        </p:spPr>
        <p:txBody>
          <a:bodyPr wrap="square">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Intestinal (oral) immunization with </a:t>
            </a:r>
            <a:r>
              <a:rPr lang="en-CA" u="sng" dirty="0">
                <a:latin typeface="Arial" panose="020B0604020202020204" pitchFamily="34" charset="0"/>
                <a:cs typeface="Arial" panose="020B0604020202020204" pitchFamily="34" charset="0"/>
              </a:rPr>
              <a:t>viable or non-viable </a:t>
            </a:r>
            <a:r>
              <a:rPr lang="en-CA" dirty="0">
                <a:latin typeface="Arial" panose="020B0604020202020204" pitchFamily="34" charset="0"/>
                <a:cs typeface="Arial" panose="020B0604020202020204" pitchFamily="34" charset="0"/>
              </a:rPr>
              <a:t>material can result in:</a:t>
            </a:r>
          </a:p>
          <a:p>
            <a:r>
              <a:rPr lang="en-CA" dirty="0">
                <a:latin typeface="Arial" panose="020B0604020202020204" pitchFamily="34" charset="0"/>
                <a:cs typeface="Arial" panose="020B0604020202020204" pitchFamily="34" charset="0"/>
              </a:rPr>
              <a:t>    - vaccine-specific IgA antibodies in mucosal secretions (in gastrointestinal and respiratory tracts,</a:t>
            </a:r>
          </a:p>
          <a:p>
            <a:r>
              <a:rPr lang="en-CA" dirty="0">
                <a:latin typeface="Arial" panose="020B0604020202020204" pitchFamily="34" charset="0"/>
                <a:cs typeface="Arial" panose="020B0604020202020204" pitchFamily="34" charset="0"/>
              </a:rPr>
              <a:t>      eyes, breast, genital tract)</a:t>
            </a:r>
          </a:p>
          <a:p>
            <a:r>
              <a:rPr lang="en-CA" dirty="0">
                <a:latin typeface="Arial" panose="020B0604020202020204" pitchFamily="34" charset="0"/>
                <a:cs typeface="Arial" panose="020B0604020202020204" pitchFamily="34" charset="0"/>
              </a:rPr>
              <a:t>    - plasma cells containing vaccine-specific IgA antibodies in mucosal lamina propria (in gut, lungs, </a:t>
            </a:r>
          </a:p>
          <a:p>
            <a:r>
              <a:rPr lang="en-CA" dirty="0">
                <a:latin typeface="Arial" panose="020B0604020202020204" pitchFamily="34" charset="0"/>
                <a:cs typeface="Arial" panose="020B0604020202020204" pitchFamily="34" charset="0"/>
              </a:rPr>
              <a:t>      eyes, breast, genital tract). </a:t>
            </a:r>
          </a:p>
        </p:txBody>
      </p:sp>
      <p:sp>
        <p:nvSpPr>
          <p:cNvPr id="3" name="TextBox 2"/>
          <p:cNvSpPr txBox="1"/>
          <p:nvPr/>
        </p:nvSpPr>
        <p:spPr>
          <a:xfrm>
            <a:off x="936435" y="2398669"/>
            <a:ext cx="10587208" cy="3693319"/>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Oral immunization with non-viable material does not produce much vaccine-specific IgG in mucosal secretions or many vaccine-specific IgG plasma cells in any mucosal lamina propria.</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In contrast, </a:t>
            </a:r>
            <a:r>
              <a:rPr lang="en-CA" dirty="0">
                <a:latin typeface="Arial" panose="020B0604020202020204" pitchFamily="34" charset="0"/>
                <a:cs typeface="Arial" panose="020B0604020202020204" pitchFamily="34" charset="0"/>
              </a:rPr>
              <a:t>systemic immunization produces little specific IgA in blood and non-mucosal interstitial fluid and few vaccine-specific IgA plasma cells in lymph nodes and the spleen.</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However, </a:t>
            </a:r>
            <a:r>
              <a:rPr lang="en-CA" dirty="0">
                <a:latin typeface="Arial" panose="020B0604020202020204" pitchFamily="34" charset="0"/>
                <a:cs typeface="Arial" panose="020B0604020202020204" pitchFamily="34" charset="0"/>
              </a:rPr>
              <a:t>systemic immunization produces lots of specific IgG in blood and non-mucosal interstitial fluid and many specific IgG plasma cells in lymph nodes and the spleen. </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These observations reinforce the idea that two (2) types of B cell compartments/immune systems  might exist…mucosal and systemic compartments.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p:txBody>
      </p:sp>
      <p:sp>
        <p:nvSpPr>
          <p:cNvPr id="5" name="TextBox 4"/>
          <p:cNvSpPr txBox="1"/>
          <p:nvPr/>
        </p:nvSpPr>
        <p:spPr>
          <a:xfrm>
            <a:off x="3512992" y="5999655"/>
            <a:ext cx="4100610" cy="461665"/>
          </a:xfrm>
          <a:prstGeom prst="rect">
            <a:avLst/>
          </a:prstGeom>
          <a:noFill/>
        </p:spPr>
        <p:txBody>
          <a:bodyPr wrap="none" rtlCol="0">
            <a:spAutoFit/>
          </a:bodyPr>
          <a:lstStyle/>
          <a:p>
            <a:r>
              <a:rPr lang="en-CA" sz="2400" b="1" u="sng" dirty="0">
                <a:latin typeface="Arial" panose="020B0604020202020204" pitchFamily="34" charset="0"/>
                <a:cs typeface="Arial" panose="020B0604020202020204" pitchFamily="34" charset="0"/>
              </a:rPr>
              <a:t>End of the Setting Analogy</a:t>
            </a:r>
          </a:p>
        </p:txBody>
      </p:sp>
      <p:sp>
        <p:nvSpPr>
          <p:cNvPr id="4" name="TextBox 3"/>
          <p:cNvSpPr txBox="1"/>
          <p:nvPr/>
        </p:nvSpPr>
        <p:spPr>
          <a:xfrm flipH="1">
            <a:off x="560503" y="5907321"/>
            <a:ext cx="2027248" cy="646331"/>
          </a:xfrm>
          <a:prstGeom prst="rect">
            <a:avLst/>
          </a:prstGeom>
          <a:noFill/>
          <a:ln w="28575">
            <a:solidFill>
              <a:srgbClr val="FF0000"/>
            </a:solidFill>
          </a:ln>
        </p:spPr>
        <p:txBody>
          <a:bodyPr wrap="square" rtlCol="0">
            <a:spAutoFit/>
          </a:bodyPr>
          <a:lstStyle/>
          <a:p>
            <a:r>
              <a:rPr lang="en-CA" dirty="0"/>
              <a:t>Not stated in the Introduction  </a:t>
            </a:r>
          </a:p>
        </p:txBody>
      </p:sp>
      <p:cxnSp>
        <p:nvCxnSpPr>
          <p:cNvPr id="7" name="Straight Arrow Connector 6"/>
          <p:cNvCxnSpPr>
            <a:stCxn id="4" idx="0"/>
          </p:cNvCxnSpPr>
          <p:nvPr/>
        </p:nvCxnSpPr>
        <p:spPr>
          <a:xfrm flipV="1">
            <a:off x="1574127" y="5458968"/>
            <a:ext cx="547281" cy="4483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327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72" y="287320"/>
            <a:ext cx="7824065"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The Conflict Analogy ( Possible Hypotheses)</a:t>
            </a:r>
          </a:p>
        </p:txBody>
      </p:sp>
      <p:sp>
        <p:nvSpPr>
          <p:cNvPr id="3" name="TextBox 2"/>
          <p:cNvSpPr txBox="1"/>
          <p:nvPr/>
        </p:nvSpPr>
        <p:spPr>
          <a:xfrm>
            <a:off x="236090" y="2149018"/>
            <a:ext cx="10928733" cy="4247317"/>
          </a:xfrm>
          <a:prstGeom prst="rect">
            <a:avLst/>
          </a:prstGeom>
          <a:noFill/>
        </p:spPr>
        <p:txBody>
          <a:bodyPr wrap="square" rtlCol="0">
            <a:spAutoFit/>
          </a:bodyPr>
          <a:lstStyle/>
          <a:p>
            <a:pPr algn="just"/>
            <a:r>
              <a:rPr lang="en-CA" b="1" dirty="0">
                <a:latin typeface="Arial" panose="020B0604020202020204" pitchFamily="34" charset="0"/>
                <a:cs typeface="Arial" panose="020B0604020202020204" pitchFamily="34" charset="0"/>
              </a:rPr>
              <a:t>Hypothesis 1:</a:t>
            </a:r>
            <a:r>
              <a:rPr lang="en-CA" dirty="0">
                <a:latin typeface="Arial" panose="020B0604020202020204" pitchFamily="34" charset="0"/>
                <a:cs typeface="Arial" panose="020B0604020202020204" pitchFamily="34" charset="0"/>
              </a:rPr>
              <a:t>The small IgA  concentration in the large volume of blood is selectively transported across</a:t>
            </a:r>
          </a:p>
          <a:p>
            <a:pPr algn="just"/>
            <a:r>
              <a:rPr lang="en-CA" dirty="0">
                <a:latin typeface="Arial" panose="020B0604020202020204" pitchFamily="34" charset="0"/>
                <a:cs typeface="Arial" panose="020B0604020202020204" pitchFamily="34" charset="0"/>
              </a:rPr>
              <a:t>                        the lamina propria into external secretions. There is some evidence to support this notion.</a:t>
            </a:r>
          </a:p>
          <a:p>
            <a:pPr algn="just"/>
            <a:r>
              <a:rPr lang="en-CA" dirty="0">
                <a:latin typeface="Arial" panose="020B0604020202020204" pitchFamily="34" charset="0"/>
                <a:cs typeface="Arial" panose="020B0604020202020204" pitchFamily="34" charset="0"/>
              </a:rPr>
              <a:t>                        (This does not explain the absence of IgG  in external and suggests a special transport</a:t>
            </a:r>
          </a:p>
          <a:p>
            <a:pPr algn="just"/>
            <a:r>
              <a:rPr lang="en-CA" dirty="0">
                <a:latin typeface="Arial" panose="020B0604020202020204" pitchFamily="34" charset="0"/>
                <a:cs typeface="Arial" panose="020B0604020202020204" pitchFamily="34" charset="0"/>
              </a:rPr>
              <a:t>                         system for IgA.)</a:t>
            </a:r>
          </a:p>
          <a:p>
            <a:pPr algn="just"/>
            <a:endParaRPr lang="en-CA" dirty="0">
              <a:latin typeface="Arial" panose="020B0604020202020204" pitchFamily="34" charset="0"/>
              <a:cs typeface="Arial" panose="020B0604020202020204" pitchFamily="34" charset="0"/>
            </a:endParaRPr>
          </a:p>
          <a:p>
            <a:pPr algn="just"/>
            <a:r>
              <a:rPr lang="en-CA" b="1" dirty="0">
                <a:latin typeface="Arial" panose="020B0604020202020204" pitchFamily="34" charset="0"/>
                <a:cs typeface="Arial" panose="020B0604020202020204" pitchFamily="34" charset="0"/>
              </a:rPr>
              <a:t>Hypothesis 2: </a:t>
            </a:r>
            <a:r>
              <a:rPr lang="en-CA" dirty="0">
                <a:latin typeface="Arial" panose="020B0604020202020204" pitchFamily="34" charset="0"/>
                <a:cs typeface="Arial" panose="020B0604020202020204" pitchFamily="34" charset="0"/>
              </a:rPr>
              <a:t>IgA plasma cell progenitors, activated in the intestine, migrate selectively back to the gut</a:t>
            </a:r>
          </a:p>
          <a:p>
            <a:pPr algn="just"/>
            <a:r>
              <a:rPr lang="en-CA" dirty="0">
                <a:latin typeface="Arial" panose="020B0604020202020204" pitchFamily="34" charset="0"/>
                <a:cs typeface="Arial" panose="020B0604020202020204" pitchFamily="34" charset="0"/>
              </a:rPr>
              <a:t>                         lamina propria  and to distant mucosal lamina </a:t>
            </a:r>
            <a:r>
              <a:rPr lang="en-CA" dirty="0" err="1">
                <a:latin typeface="Arial" panose="020B0604020202020204" pitchFamily="34" charset="0"/>
                <a:cs typeface="Arial" panose="020B0604020202020204" pitchFamily="34" charset="0"/>
              </a:rPr>
              <a:t>propriae</a:t>
            </a:r>
            <a:r>
              <a:rPr lang="en-CA" dirty="0">
                <a:latin typeface="Arial" panose="020B0604020202020204" pitchFamily="34" charset="0"/>
                <a:cs typeface="Arial" panose="020B0604020202020204" pitchFamily="34" charset="0"/>
              </a:rPr>
              <a:t> where they complete differentiation</a:t>
            </a:r>
          </a:p>
          <a:p>
            <a:pPr algn="just"/>
            <a:r>
              <a:rPr lang="en-CA" dirty="0">
                <a:latin typeface="Arial" panose="020B0604020202020204" pitchFamily="34" charset="0"/>
                <a:cs typeface="Arial" panose="020B0604020202020204" pitchFamily="34" charset="0"/>
              </a:rPr>
              <a:t>                         into IgA plasma cells and the IgA secreted by these is transported into external secretions.</a:t>
            </a:r>
          </a:p>
          <a:p>
            <a:pPr algn="just"/>
            <a:endParaRPr lang="en-CA" dirty="0">
              <a:latin typeface="Arial" panose="020B0604020202020204" pitchFamily="34" charset="0"/>
              <a:cs typeface="Arial" panose="020B0604020202020204" pitchFamily="34" charset="0"/>
            </a:endParaRPr>
          </a:p>
          <a:p>
            <a:pPr algn="just"/>
            <a:r>
              <a:rPr lang="en-CA" dirty="0">
                <a:latin typeface="Arial" panose="020B0604020202020204" pitchFamily="34" charset="0"/>
                <a:cs typeface="Arial" panose="020B0604020202020204" pitchFamily="34" charset="0"/>
              </a:rPr>
              <a:t>                         Activated IgG progenitors are not produced in the intestine but are produced in lymph</a:t>
            </a:r>
          </a:p>
          <a:p>
            <a:pPr algn="just"/>
            <a:r>
              <a:rPr lang="en-CA" dirty="0">
                <a:latin typeface="Arial" panose="020B0604020202020204" pitchFamily="34" charset="0"/>
                <a:cs typeface="Arial" panose="020B0604020202020204" pitchFamily="34" charset="0"/>
              </a:rPr>
              <a:t>                         nodes and the spleen and selectively migrate to all lymph nodes and spleen but not to</a:t>
            </a:r>
          </a:p>
          <a:p>
            <a:pPr algn="just"/>
            <a:r>
              <a:rPr lang="en-CA" dirty="0">
                <a:latin typeface="Arial" panose="020B0604020202020204" pitchFamily="34" charset="0"/>
                <a:cs typeface="Arial" panose="020B0604020202020204" pitchFamily="34" charset="0"/>
              </a:rPr>
              <a:t>                         mucosal sites.</a:t>
            </a:r>
          </a:p>
          <a:p>
            <a:pPr algn="just"/>
            <a:endParaRPr lang="en-CA" dirty="0">
              <a:latin typeface="Arial" panose="020B0604020202020204" pitchFamily="34" charset="0"/>
              <a:cs typeface="Arial" panose="020B0604020202020204" pitchFamily="34" charset="0"/>
            </a:endParaRPr>
          </a:p>
          <a:p>
            <a:pPr algn="just"/>
            <a:r>
              <a:rPr lang="en-CA" dirty="0">
                <a:latin typeface="Arial" panose="020B0604020202020204" pitchFamily="34" charset="0"/>
                <a:cs typeface="Arial" panose="020B0604020202020204" pitchFamily="34" charset="0"/>
              </a:rPr>
              <a:t>                         </a:t>
            </a:r>
            <a:r>
              <a:rPr lang="en-CA" b="1" dirty="0">
                <a:latin typeface="Arial" panose="020B0604020202020204" pitchFamily="34" charset="0"/>
                <a:cs typeface="Arial" panose="020B0604020202020204" pitchFamily="34" charset="0"/>
              </a:rPr>
              <a:t>This second hypothesis suggests that there are special receptors on IgA and IgG</a:t>
            </a:r>
          </a:p>
          <a:p>
            <a:pPr algn="just"/>
            <a:r>
              <a:rPr lang="en-CA" b="1" dirty="0">
                <a:latin typeface="Arial" panose="020B0604020202020204" pitchFamily="34" charset="0"/>
                <a:cs typeface="Arial" panose="020B0604020202020204" pitchFamily="34" charset="0"/>
              </a:rPr>
              <a:t>                         progenitors that govern their movement and final residence.</a:t>
            </a:r>
          </a:p>
        </p:txBody>
      </p:sp>
      <p:sp>
        <p:nvSpPr>
          <p:cNvPr id="4" name="TextBox 3"/>
          <p:cNvSpPr txBox="1"/>
          <p:nvPr/>
        </p:nvSpPr>
        <p:spPr>
          <a:xfrm>
            <a:off x="1409140" y="967644"/>
            <a:ext cx="9039719" cy="1477328"/>
          </a:xfrm>
          <a:prstGeom prst="rect">
            <a:avLst/>
          </a:prstGeom>
          <a:noFill/>
        </p:spPr>
        <p:txBody>
          <a:bodyPr wrap="non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How can we explain the predominance of IgA, but little IgG in external secretions?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How can we explain the predominance of IgG, but little IgA in blood/interstitial fluid?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92204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929" y="411370"/>
            <a:ext cx="8735084"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Support for Hypothesis 2 as the Major Mechanism</a:t>
            </a:r>
          </a:p>
        </p:txBody>
      </p:sp>
      <p:sp>
        <p:nvSpPr>
          <p:cNvPr id="3" name="TextBox 2"/>
          <p:cNvSpPr txBox="1"/>
          <p:nvPr/>
        </p:nvSpPr>
        <p:spPr>
          <a:xfrm>
            <a:off x="225295" y="1376470"/>
            <a:ext cx="10802369" cy="2585323"/>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After oral immunization, resistance to gut infection was not correlated with blood antibodies.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IgA progenitors arise in the Peyer’s Patches, lymph node-like structures embedded in the gut wall.</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IgA progenitors from the Peter’s Patches travel to the intestinal (mesenteric) lymph nodes and then  travel to the intestinal and breast lamina propria.</a:t>
            </a:r>
          </a:p>
          <a:p>
            <a:pPr marL="285750" indent="-285750">
              <a:buFont typeface="Arial" panose="020B0604020202020204" pitchFamily="34" charset="0"/>
              <a:buChar char="•"/>
            </a:pPr>
            <a:endParaRPr lang="en-CA" dirty="0"/>
          </a:p>
          <a:p>
            <a:endParaRPr lang="en-CA" dirty="0"/>
          </a:p>
          <a:p>
            <a:pPr marL="285750" indent="-285750">
              <a:buFont typeface="Arial" panose="020B0604020202020204" pitchFamily="34" charset="0"/>
              <a:buChar char="•"/>
            </a:pPr>
            <a:endParaRPr lang="en-CA" dirty="0"/>
          </a:p>
        </p:txBody>
      </p:sp>
      <p:pic>
        <p:nvPicPr>
          <p:cNvPr id="5" name="Picture 4"/>
          <p:cNvPicPr>
            <a:picLocks noChangeAspect="1"/>
          </p:cNvPicPr>
          <p:nvPr/>
        </p:nvPicPr>
        <p:blipFill>
          <a:blip r:embed="rId2"/>
          <a:stretch>
            <a:fillRect/>
          </a:stretch>
        </p:blipFill>
        <p:spPr>
          <a:xfrm>
            <a:off x="1745131" y="3404009"/>
            <a:ext cx="4572396" cy="3453991"/>
          </a:xfrm>
          <a:prstGeom prst="rect">
            <a:avLst/>
          </a:prstGeom>
        </p:spPr>
      </p:pic>
      <p:sp>
        <p:nvSpPr>
          <p:cNvPr id="6" name="TextBox 5"/>
          <p:cNvSpPr txBox="1"/>
          <p:nvPr/>
        </p:nvSpPr>
        <p:spPr>
          <a:xfrm>
            <a:off x="5405426" y="4136648"/>
            <a:ext cx="4121641"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Cross section of mouse small intestine</a:t>
            </a:r>
          </a:p>
        </p:txBody>
      </p:sp>
    </p:spTree>
    <p:extLst>
      <p:ext uri="{BB962C8B-B14F-4D97-AF65-F5344CB8AC3E}">
        <p14:creationId xmlns:p14="http://schemas.microsoft.com/office/powerpoint/2010/main" val="101123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chlamydiae.com/images/lycke/Slide1.GIF"/>
          <p:cNvPicPr>
            <a:picLocks noChangeAspect="1" noChangeArrowheads="1"/>
          </p:cNvPicPr>
          <p:nvPr/>
        </p:nvPicPr>
        <p:blipFill>
          <a:blip r:embed="rId3" cstate="print"/>
          <a:srcRect/>
          <a:stretch>
            <a:fillRect/>
          </a:stretch>
        </p:blipFill>
        <p:spPr bwMode="auto">
          <a:xfrm>
            <a:off x="2045252" y="959038"/>
            <a:ext cx="6993592" cy="524519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45252" y="129959"/>
            <a:ext cx="7241085"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These data suggest a model to be tested:</a:t>
            </a:r>
          </a:p>
        </p:txBody>
      </p:sp>
      <p:sp>
        <p:nvSpPr>
          <p:cNvPr id="3" name="TextBox 2"/>
          <p:cNvSpPr txBox="1"/>
          <p:nvPr/>
        </p:nvSpPr>
        <p:spPr>
          <a:xfrm>
            <a:off x="9038844" y="2093976"/>
            <a:ext cx="1627177" cy="369332"/>
          </a:xfrm>
          <a:prstGeom prst="rect">
            <a:avLst/>
          </a:prstGeom>
          <a:noFill/>
        </p:spPr>
        <p:txBody>
          <a:bodyPr wrap="none" rtlCol="0">
            <a:spAutoFit/>
          </a:bodyPr>
          <a:lstStyle/>
          <a:p>
            <a:r>
              <a:rPr lang="en-CA" dirty="0"/>
              <a:t>Peyer’s Patches</a:t>
            </a:r>
          </a:p>
        </p:txBody>
      </p:sp>
      <p:cxnSp>
        <p:nvCxnSpPr>
          <p:cNvPr id="5" name="Straight Arrow Connector 4"/>
          <p:cNvCxnSpPr/>
          <p:nvPr/>
        </p:nvCxnSpPr>
        <p:spPr>
          <a:xfrm flipH="1">
            <a:off x="7744968" y="2278642"/>
            <a:ext cx="121615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 name="TextBox 5"/>
          <p:cNvSpPr txBox="1"/>
          <p:nvPr/>
        </p:nvSpPr>
        <p:spPr>
          <a:xfrm>
            <a:off x="3342132" y="6334780"/>
            <a:ext cx="5010912" cy="523220"/>
          </a:xfrm>
          <a:prstGeom prst="rect">
            <a:avLst/>
          </a:prstGeom>
          <a:noFill/>
        </p:spPr>
        <p:txBody>
          <a:bodyPr wrap="square" rtlCol="0">
            <a:spAutoFit/>
          </a:bodyPr>
          <a:lstStyle/>
          <a:p>
            <a:r>
              <a:rPr lang="en-CA" sz="2800" b="1" u="sng" dirty="0">
                <a:latin typeface="Arial" panose="020B0604020202020204" pitchFamily="34" charset="0"/>
                <a:cs typeface="Arial" panose="020B0604020202020204" pitchFamily="34" charset="0"/>
              </a:rPr>
              <a:t>End of the Conflict Analogy</a:t>
            </a:r>
          </a:p>
        </p:txBody>
      </p:sp>
      <p:sp>
        <p:nvSpPr>
          <p:cNvPr id="7" name="Star: 5 Points 6"/>
          <p:cNvSpPr/>
          <p:nvPr/>
        </p:nvSpPr>
        <p:spPr>
          <a:xfrm>
            <a:off x="10266085" y="3006207"/>
            <a:ext cx="799872" cy="7132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9286337" y="3719439"/>
            <a:ext cx="2765455" cy="203132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This model is </a:t>
            </a:r>
            <a:r>
              <a:rPr lang="en-CA" u="sng" dirty="0">
                <a:latin typeface="Arial" panose="020B0604020202020204" pitchFamily="34" charset="0"/>
                <a:cs typeface="Arial" panose="020B0604020202020204" pitchFamily="34" charset="0"/>
              </a:rPr>
              <a:t>not</a:t>
            </a:r>
            <a:r>
              <a:rPr lang="en-CA" dirty="0">
                <a:latin typeface="Arial" panose="020B0604020202020204" pitchFamily="34" charset="0"/>
                <a:cs typeface="Arial" panose="020B0604020202020204" pitchFamily="34" charset="0"/>
              </a:rPr>
              <a:t> proposed this early in the paper. It is brought forward from the Discussion. It helps the audience understand where the paper is going. </a:t>
            </a:r>
          </a:p>
        </p:txBody>
      </p:sp>
    </p:spTree>
    <p:extLst>
      <p:ext uri="{BB962C8B-B14F-4D97-AF65-F5344CB8AC3E}">
        <p14:creationId xmlns:p14="http://schemas.microsoft.com/office/powerpoint/2010/main" val="33112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 y="1518011"/>
            <a:ext cx="12037078"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Using a Mouse Model to Determine the Movement of Activated B </a:t>
            </a:r>
            <a:r>
              <a:rPr lang="en-CA" sz="2400" b="1" dirty="0" err="1">
                <a:latin typeface="Arial" panose="020B0604020202020204" pitchFamily="34" charset="0"/>
                <a:cs typeface="Arial" panose="020B0604020202020204" pitchFamily="34" charset="0"/>
              </a:rPr>
              <a:t>Immunoblasts</a:t>
            </a:r>
            <a:endParaRPr lang="en-CA" sz="2400" b="1" dirty="0">
              <a:latin typeface="Arial" panose="020B0604020202020204" pitchFamily="34" charset="0"/>
              <a:cs typeface="Arial" panose="020B0604020202020204" pitchFamily="34" charset="0"/>
            </a:endParaRPr>
          </a:p>
        </p:txBody>
      </p:sp>
      <p:sp>
        <p:nvSpPr>
          <p:cNvPr id="3" name="TextBox 2"/>
          <p:cNvSpPr txBox="1"/>
          <p:nvPr/>
        </p:nvSpPr>
        <p:spPr>
          <a:xfrm>
            <a:off x="4005072" y="2304288"/>
            <a:ext cx="3020379"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The Model Concept</a:t>
            </a:r>
          </a:p>
        </p:txBody>
      </p:sp>
      <p:sp>
        <p:nvSpPr>
          <p:cNvPr id="4" name="TextBox 3"/>
          <p:cNvSpPr txBox="1"/>
          <p:nvPr/>
        </p:nvSpPr>
        <p:spPr>
          <a:xfrm>
            <a:off x="932688" y="2953512"/>
            <a:ext cx="10113264" cy="3693319"/>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 small number of B cells (~1% or less) in various mucosal and systemic lymph nodes are always activated,  </a:t>
            </a:r>
            <a:r>
              <a:rPr lang="en-CA" dirty="0" err="1">
                <a:latin typeface="Arial" panose="020B0604020202020204" pitchFamily="34" charset="0"/>
                <a:cs typeface="Arial" panose="020B0604020202020204" pitchFamily="34" charset="0"/>
              </a:rPr>
              <a:t>ie</a:t>
            </a:r>
            <a:r>
              <a:rPr lang="en-CA" dirty="0">
                <a:latin typeface="Arial" panose="020B0604020202020204" pitchFamily="34" charset="0"/>
                <a:cs typeface="Arial" panose="020B0604020202020204" pitchFamily="34" charset="0"/>
              </a:rPr>
              <a:t>., are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by environmental substances, generally microbes.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These B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(B cells making DNA) can be detected by labelling them with radioactive thymidine (3H-Tdr), a DNA precursor nucleoside that emits a Beta particle when the 3H atom decays.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Thus, radiolabelled B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can be detected and the presence of IgA or IgG in their cytoplasm can be revealed by staining such cells with rabbit anti-mouse IgA or IgG tagged with a fluorescent dye.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5" name="TextBox 4"/>
          <p:cNvSpPr txBox="1"/>
          <p:nvPr/>
        </p:nvSpPr>
        <p:spPr>
          <a:xfrm>
            <a:off x="996696" y="402336"/>
            <a:ext cx="10818474"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The Plot Analogy (Experimental Design, Methods and Results)</a:t>
            </a:r>
          </a:p>
        </p:txBody>
      </p:sp>
    </p:spTree>
    <p:extLst>
      <p:ext uri="{BB962C8B-B14F-4D97-AF65-F5344CB8AC3E}">
        <p14:creationId xmlns:p14="http://schemas.microsoft.com/office/powerpoint/2010/main" val="425972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094" y="120691"/>
            <a:ext cx="8798691" cy="954107"/>
          </a:xfrm>
          <a:prstGeom prst="rect">
            <a:avLst/>
          </a:prstGeom>
          <a:noFill/>
        </p:spPr>
        <p:txBody>
          <a:bodyPr wrap="none" rtlCol="0">
            <a:spAutoFit/>
          </a:bodyPr>
          <a:lstStyle/>
          <a:p>
            <a:pPr algn="ctr"/>
            <a:r>
              <a:rPr lang="en-CA" sz="2800" b="1" dirty="0">
                <a:latin typeface="Arial" panose="020B0604020202020204" pitchFamily="34" charset="0"/>
                <a:cs typeface="Arial" panose="020B0604020202020204" pitchFamily="34" charset="0"/>
              </a:rPr>
              <a:t>Method Summary</a:t>
            </a:r>
          </a:p>
          <a:p>
            <a:pPr algn="ctr"/>
            <a:r>
              <a:rPr lang="en-CA" sz="2800" b="1" dirty="0">
                <a:latin typeface="Arial" panose="020B0604020202020204" pitchFamily="34" charset="0"/>
                <a:cs typeface="Arial" panose="020B0604020202020204" pitchFamily="34" charset="0"/>
              </a:rPr>
              <a:t>Combined </a:t>
            </a:r>
            <a:r>
              <a:rPr lang="en-CA" sz="2800" b="1" dirty="0" err="1">
                <a:latin typeface="Arial" panose="020B0604020202020204" pitchFamily="34" charset="0"/>
                <a:cs typeface="Arial" panose="020B0604020202020204" pitchFamily="34" charset="0"/>
              </a:rPr>
              <a:t>Immunofluoresence</a:t>
            </a:r>
            <a:r>
              <a:rPr lang="en-CA" sz="2800" b="1" dirty="0">
                <a:latin typeface="Arial" panose="020B0604020202020204" pitchFamily="34" charset="0"/>
                <a:cs typeface="Arial" panose="020B0604020202020204" pitchFamily="34" charset="0"/>
              </a:rPr>
              <a:t> &amp; Autoradiography</a:t>
            </a:r>
          </a:p>
        </p:txBody>
      </p:sp>
      <p:sp>
        <p:nvSpPr>
          <p:cNvPr id="3" name="TextBox 2"/>
          <p:cNvSpPr txBox="1"/>
          <p:nvPr/>
        </p:nvSpPr>
        <p:spPr>
          <a:xfrm>
            <a:off x="173736" y="1408176"/>
            <a:ext cx="5212080" cy="923330"/>
          </a:xfrm>
          <a:prstGeom prst="rect">
            <a:avLst/>
          </a:prstGeom>
          <a:noFill/>
        </p:spPr>
        <p:txBody>
          <a:bodyPr wrap="square" rtlCol="0">
            <a:spAutoFit/>
          </a:bodyPr>
          <a:lstStyle/>
          <a:p>
            <a:r>
              <a:rPr lang="en-CA" dirty="0"/>
              <a:t>Remove lymph nodes from donor Mice</a:t>
            </a:r>
          </a:p>
          <a:p>
            <a:r>
              <a:rPr lang="en-CA" dirty="0"/>
              <a:t>-mesenteric (MLN) and bronchial (BLN)… (mucosal)</a:t>
            </a:r>
          </a:p>
          <a:p>
            <a:r>
              <a:rPr lang="en-CA" dirty="0"/>
              <a:t>-axillary, brachial and inguinal (PLN) … (non mucosal)</a:t>
            </a:r>
          </a:p>
        </p:txBody>
      </p:sp>
      <p:sp>
        <p:nvSpPr>
          <p:cNvPr id="4" name="Rectangle 3"/>
          <p:cNvSpPr/>
          <p:nvPr/>
        </p:nvSpPr>
        <p:spPr>
          <a:xfrm>
            <a:off x="173736" y="1408176"/>
            <a:ext cx="4970996" cy="9144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035040" y="1408176"/>
            <a:ext cx="5192832" cy="369332"/>
          </a:xfrm>
          <a:prstGeom prst="rect">
            <a:avLst/>
          </a:prstGeom>
          <a:noFill/>
        </p:spPr>
        <p:txBody>
          <a:bodyPr wrap="none" rtlCol="0">
            <a:spAutoFit/>
          </a:bodyPr>
          <a:lstStyle/>
          <a:p>
            <a:r>
              <a:rPr lang="en-CA" dirty="0"/>
              <a:t>Prepare single cell suspensions of MLN, BLN &amp; PLN  </a:t>
            </a:r>
          </a:p>
        </p:txBody>
      </p:sp>
      <p:sp>
        <p:nvSpPr>
          <p:cNvPr id="6" name="Rectangle 5"/>
          <p:cNvSpPr/>
          <p:nvPr/>
        </p:nvSpPr>
        <p:spPr>
          <a:xfrm>
            <a:off x="6035040" y="1408176"/>
            <a:ext cx="482803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a:stCxn id="4" idx="3"/>
            <a:endCxn id="6" idx="1"/>
          </p:cNvCxnSpPr>
          <p:nvPr/>
        </p:nvCxnSpPr>
        <p:spPr>
          <a:xfrm flipV="1">
            <a:off x="5144732" y="1592842"/>
            <a:ext cx="890308" cy="2725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6144768" y="2231356"/>
            <a:ext cx="4855464" cy="646331"/>
          </a:xfrm>
          <a:prstGeom prst="rect">
            <a:avLst/>
          </a:prstGeom>
          <a:noFill/>
        </p:spPr>
        <p:txBody>
          <a:bodyPr wrap="square" rtlCol="0">
            <a:spAutoFit/>
          </a:bodyPr>
          <a:lstStyle/>
          <a:p>
            <a:r>
              <a:rPr lang="en-CA" dirty="0"/>
              <a:t>Radiolabel </a:t>
            </a:r>
            <a:r>
              <a:rPr lang="en-CA" dirty="0" err="1"/>
              <a:t>immunoblast</a:t>
            </a:r>
            <a:r>
              <a:rPr lang="en-CA" dirty="0"/>
              <a:t> DNA in each suspension by incubation  3H-Tdr</a:t>
            </a:r>
          </a:p>
        </p:txBody>
      </p:sp>
      <p:cxnSp>
        <p:nvCxnSpPr>
          <p:cNvPr id="11" name="Straight Arrow Connector 10"/>
          <p:cNvCxnSpPr>
            <a:stCxn id="6" idx="2"/>
          </p:cNvCxnSpPr>
          <p:nvPr/>
        </p:nvCxnSpPr>
        <p:spPr>
          <a:xfrm>
            <a:off x="8449056" y="1777508"/>
            <a:ext cx="0" cy="4536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48756" y="2231136"/>
            <a:ext cx="4855464" cy="646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14" name="TextBox 13"/>
          <p:cNvSpPr txBox="1"/>
          <p:nvPr/>
        </p:nvSpPr>
        <p:spPr>
          <a:xfrm>
            <a:off x="6048757" y="3236976"/>
            <a:ext cx="5618988" cy="646331"/>
          </a:xfrm>
          <a:prstGeom prst="rect">
            <a:avLst/>
          </a:prstGeom>
          <a:noFill/>
        </p:spPr>
        <p:txBody>
          <a:bodyPr wrap="square" rtlCol="0">
            <a:spAutoFit/>
          </a:bodyPr>
          <a:lstStyle/>
          <a:p>
            <a:r>
              <a:rPr lang="en-CA" dirty="0"/>
              <a:t>Intravenously inject each cell suspension into individual recipient mice (termed adoptive transfer of cells)</a:t>
            </a:r>
          </a:p>
        </p:txBody>
      </p:sp>
      <p:sp>
        <p:nvSpPr>
          <p:cNvPr id="15" name="Rectangle 14"/>
          <p:cNvSpPr/>
          <p:nvPr/>
        </p:nvSpPr>
        <p:spPr>
          <a:xfrm>
            <a:off x="6021324" y="3236976"/>
            <a:ext cx="5317236"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a:off x="8357616" y="2877687"/>
            <a:ext cx="9144" cy="3592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6048756" y="4285410"/>
            <a:ext cx="4978908" cy="646331"/>
          </a:xfrm>
          <a:prstGeom prst="rect">
            <a:avLst/>
          </a:prstGeom>
          <a:noFill/>
        </p:spPr>
        <p:txBody>
          <a:bodyPr wrap="square" rtlCol="0">
            <a:spAutoFit/>
          </a:bodyPr>
          <a:lstStyle/>
          <a:p>
            <a:r>
              <a:rPr lang="en-CA" dirty="0"/>
              <a:t>Remove various tissues and prepare thin sections of each onto microscope slides</a:t>
            </a:r>
          </a:p>
        </p:txBody>
      </p:sp>
      <p:sp>
        <p:nvSpPr>
          <p:cNvPr id="23" name="Rectangle 22"/>
          <p:cNvSpPr/>
          <p:nvPr/>
        </p:nvSpPr>
        <p:spPr>
          <a:xfrm>
            <a:off x="6048756" y="4285410"/>
            <a:ext cx="4937760" cy="680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p:cNvCxnSpPr>
            <a:stCxn id="15" idx="2"/>
          </p:cNvCxnSpPr>
          <p:nvPr/>
        </p:nvCxnSpPr>
        <p:spPr>
          <a:xfrm>
            <a:off x="8679942" y="3883307"/>
            <a:ext cx="16002" cy="4021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8723377" y="3851751"/>
            <a:ext cx="3332259" cy="369332"/>
          </a:xfrm>
          <a:prstGeom prst="rect">
            <a:avLst/>
          </a:prstGeom>
          <a:noFill/>
        </p:spPr>
        <p:txBody>
          <a:bodyPr wrap="none" rtlCol="0">
            <a:spAutoFit/>
          </a:bodyPr>
          <a:lstStyle/>
          <a:p>
            <a:r>
              <a:rPr lang="en-CA" dirty="0"/>
              <a:t>Wait 24h for silver grain exposure</a:t>
            </a:r>
          </a:p>
        </p:txBody>
      </p:sp>
      <p:sp>
        <p:nvSpPr>
          <p:cNvPr id="7" name="TextBox 6"/>
          <p:cNvSpPr txBox="1"/>
          <p:nvPr/>
        </p:nvSpPr>
        <p:spPr>
          <a:xfrm>
            <a:off x="6153213" y="5254907"/>
            <a:ext cx="5009385" cy="369332"/>
          </a:xfrm>
          <a:prstGeom prst="rect">
            <a:avLst/>
          </a:prstGeom>
          <a:noFill/>
        </p:spPr>
        <p:txBody>
          <a:bodyPr wrap="none" rtlCol="0">
            <a:spAutoFit/>
          </a:bodyPr>
          <a:lstStyle/>
          <a:p>
            <a:r>
              <a:rPr lang="en-CA" dirty="0"/>
              <a:t>Coat microscope slides with photographic emulsion</a:t>
            </a:r>
          </a:p>
        </p:txBody>
      </p:sp>
      <p:sp>
        <p:nvSpPr>
          <p:cNvPr id="10" name="Rectangle 9"/>
          <p:cNvSpPr/>
          <p:nvPr/>
        </p:nvSpPr>
        <p:spPr>
          <a:xfrm>
            <a:off x="6048756" y="5263844"/>
            <a:ext cx="5088374" cy="4815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p:cNvCxnSpPr/>
          <p:nvPr/>
        </p:nvCxnSpPr>
        <p:spPr>
          <a:xfrm>
            <a:off x="8357616" y="4965631"/>
            <a:ext cx="9144" cy="289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6345936" y="6257175"/>
            <a:ext cx="6059295" cy="369332"/>
          </a:xfrm>
          <a:prstGeom prst="rect">
            <a:avLst/>
          </a:prstGeom>
          <a:noFill/>
        </p:spPr>
        <p:txBody>
          <a:bodyPr wrap="square" rtlCol="0">
            <a:spAutoFit/>
          </a:bodyPr>
          <a:lstStyle/>
          <a:p>
            <a:r>
              <a:rPr lang="en-CA" dirty="0"/>
              <a:t>Develop photographic emulsion to reveal </a:t>
            </a:r>
            <a:r>
              <a:rPr lang="en-CA" dirty="0" err="1"/>
              <a:t>immunoblasts</a:t>
            </a:r>
            <a:endParaRPr lang="en-CA" dirty="0"/>
          </a:p>
        </p:txBody>
      </p:sp>
      <p:sp>
        <p:nvSpPr>
          <p:cNvPr id="18" name="Rectangle 17"/>
          <p:cNvSpPr/>
          <p:nvPr/>
        </p:nvSpPr>
        <p:spPr>
          <a:xfrm>
            <a:off x="6345936" y="6235626"/>
            <a:ext cx="5559552" cy="406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a:off x="7379208" y="5745351"/>
            <a:ext cx="0" cy="539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7516368" y="5778426"/>
            <a:ext cx="4895243" cy="369332"/>
          </a:xfrm>
          <a:prstGeom prst="rect">
            <a:avLst/>
          </a:prstGeom>
          <a:noFill/>
        </p:spPr>
        <p:txBody>
          <a:bodyPr wrap="square" rtlCol="0">
            <a:spAutoFit/>
          </a:bodyPr>
          <a:lstStyle/>
          <a:p>
            <a:r>
              <a:rPr lang="en-CA" dirty="0"/>
              <a:t>Wait several days for exposure by 3H-Tdr </a:t>
            </a:r>
          </a:p>
        </p:txBody>
      </p:sp>
      <p:sp>
        <p:nvSpPr>
          <p:cNvPr id="31" name="TextBox 30"/>
          <p:cNvSpPr txBox="1"/>
          <p:nvPr/>
        </p:nvSpPr>
        <p:spPr>
          <a:xfrm>
            <a:off x="1088136" y="6147758"/>
            <a:ext cx="4791456" cy="646331"/>
          </a:xfrm>
          <a:prstGeom prst="rect">
            <a:avLst/>
          </a:prstGeom>
          <a:noFill/>
        </p:spPr>
        <p:txBody>
          <a:bodyPr wrap="square" rtlCol="0">
            <a:spAutoFit/>
          </a:bodyPr>
          <a:lstStyle/>
          <a:p>
            <a:r>
              <a:rPr lang="en-CA" dirty="0"/>
              <a:t>Stain tissue sections with fluorescent antibodies that bind to mouse IgA or IgG </a:t>
            </a:r>
          </a:p>
        </p:txBody>
      </p:sp>
      <p:sp>
        <p:nvSpPr>
          <p:cNvPr id="32" name="Rectangle 31"/>
          <p:cNvSpPr/>
          <p:nvPr/>
        </p:nvSpPr>
        <p:spPr>
          <a:xfrm>
            <a:off x="1088135" y="6147758"/>
            <a:ext cx="4581145"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Arrow Connector 33"/>
          <p:cNvCxnSpPr>
            <a:stCxn id="18" idx="1"/>
            <a:endCxn id="32" idx="3"/>
          </p:cNvCxnSpPr>
          <p:nvPr/>
        </p:nvCxnSpPr>
        <p:spPr>
          <a:xfrm flipH="1">
            <a:off x="5669280" y="6438910"/>
            <a:ext cx="676656" cy="320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1088135" y="5016679"/>
            <a:ext cx="4718305" cy="646331"/>
          </a:xfrm>
          <a:prstGeom prst="rect">
            <a:avLst/>
          </a:prstGeom>
          <a:noFill/>
        </p:spPr>
        <p:txBody>
          <a:bodyPr wrap="square" rtlCol="0">
            <a:spAutoFit/>
          </a:bodyPr>
          <a:lstStyle/>
          <a:p>
            <a:r>
              <a:rPr lang="en-CA" dirty="0"/>
              <a:t>Examine slides with microscope that has ultraviolet and white light illumination capability</a:t>
            </a:r>
          </a:p>
        </p:txBody>
      </p:sp>
      <p:sp>
        <p:nvSpPr>
          <p:cNvPr id="37" name="Rectangle 36"/>
          <p:cNvSpPr/>
          <p:nvPr/>
        </p:nvSpPr>
        <p:spPr>
          <a:xfrm>
            <a:off x="1092008" y="5007568"/>
            <a:ext cx="4645852" cy="688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9" name="Straight Arrow Connector 38"/>
          <p:cNvCxnSpPr/>
          <p:nvPr/>
        </p:nvCxnSpPr>
        <p:spPr>
          <a:xfrm flipV="1">
            <a:off x="3191256" y="5696445"/>
            <a:ext cx="0" cy="4435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1222592" y="3851751"/>
            <a:ext cx="4384683" cy="646331"/>
          </a:xfrm>
          <a:prstGeom prst="rect">
            <a:avLst/>
          </a:prstGeom>
          <a:noFill/>
        </p:spPr>
        <p:txBody>
          <a:bodyPr wrap="square" rtlCol="0">
            <a:spAutoFit/>
          </a:bodyPr>
          <a:lstStyle/>
          <a:p>
            <a:r>
              <a:rPr lang="en-CA" dirty="0"/>
              <a:t>Quantitate the number of labelled cells containing IgA or IgG in the tissue sections</a:t>
            </a:r>
          </a:p>
        </p:txBody>
      </p:sp>
      <p:sp>
        <p:nvSpPr>
          <p:cNvPr id="45" name="Rectangle 44"/>
          <p:cNvSpPr/>
          <p:nvPr/>
        </p:nvSpPr>
        <p:spPr>
          <a:xfrm>
            <a:off x="1168960" y="3818315"/>
            <a:ext cx="4332388" cy="606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7" name="Straight Arrow Connector 46"/>
          <p:cNvCxnSpPr/>
          <p:nvPr/>
        </p:nvCxnSpPr>
        <p:spPr>
          <a:xfrm flipV="1">
            <a:off x="3191256" y="4407408"/>
            <a:ext cx="0" cy="6092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128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75" y="436756"/>
            <a:ext cx="5596054" cy="559605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802"/>
          <a:stretch/>
        </p:blipFill>
        <p:spPr>
          <a:xfrm>
            <a:off x="6564276" y="1548003"/>
            <a:ext cx="4489295" cy="3067050"/>
          </a:xfrm>
          <a:prstGeom prst="rect">
            <a:avLst/>
          </a:prstGeom>
        </p:spPr>
      </p:pic>
    </p:spTree>
    <p:extLst>
      <p:ext uri="{BB962C8B-B14F-4D97-AF65-F5344CB8AC3E}">
        <p14:creationId xmlns:p14="http://schemas.microsoft.com/office/powerpoint/2010/main" val="1902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3040" y="777240"/>
            <a:ext cx="8874545"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Why should the assigned paper be told as a story?</a:t>
            </a:r>
          </a:p>
        </p:txBody>
      </p:sp>
      <p:sp>
        <p:nvSpPr>
          <p:cNvPr id="3" name="TextBox 2"/>
          <p:cNvSpPr txBox="1"/>
          <p:nvPr/>
        </p:nvSpPr>
        <p:spPr>
          <a:xfrm>
            <a:off x="1627632" y="1938528"/>
            <a:ext cx="8988552" cy="2308324"/>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story converts the paper into a form that eliminates the details, combines the various sections of the paper (Introduction, Materials &amp; Methods, Results and Discussion) and opens the door for further discussion.</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story makes that paper easier to understand and integrate into existing knowledge.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story is entertaining!</a:t>
            </a:r>
          </a:p>
        </p:txBody>
      </p:sp>
    </p:spTree>
    <p:extLst>
      <p:ext uri="{BB962C8B-B14F-4D97-AF65-F5344CB8AC3E}">
        <p14:creationId xmlns:p14="http://schemas.microsoft.com/office/powerpoint/2010/main" val="297242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752" y="484632"/>
            <a:ext cx="6104043"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Experimental Design Assumptions</a:t>
            </a:r>
          </a:p>
        </p:txBody>
      </p:sp>
      <p:sp>
        <p:nvSpPr>
          <p:cNvPr id="3" name="TextBox 2"/>
          <p:cNvSpPr txBox="1"/>
          <p:nvPr/>
        </p:nvSpPr>
        <p:spPr>
          <a:xfrm>
            <a:off x="1177918" y="1638783"/>
            <a:ext cx="10586618" cy="3139321"/>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Mechanically releasing cells from lymph nodes approximates their normal migration out of these organs.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Only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incorporate 3H-TDR.</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presence of radioactivity within cells does not alter their normal migration patterns.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time points used in the study allow migrating cells to reach their final destination.</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Radiolabelled cells in a disc volume of tissue viewed with a microscope are representative of such cells distributed throughout the  entire tissue.</a:t>
            </a:r>
          </a:p>
        </p:txBody>
      </p:sp>
    </p:spTree>
    <p:extLst>
      <p:ext uri="{BB962C8B-B14F-4D97-AF65-F5344CB8AC3E}">
        <p14:creationId xmlns:p14="http://schemas.microsoft.com/office/powerpoint/2010/main" val="100114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857" y="2057400"/>
            <a:ext cx="8869680" cy="1384995"/>
          </a:xfrm>
          <a:prstGeom prst="rect">
            <a:avLst/>
          </a:prstGeom>
          <a:noFill/>
        </p:spPr>
        <p:txBody>
          <a:bodyPr wrap="square" rtlCol="0">
            <a:spAutoFit/>
          </a:bodyPr>
          <a:lstStyle/>
          <a:p>
            <a:pPr algn="ctr"/>
            <a:r>
              <a:rPr lang="en-CA" sz="2800" b="1" dirty="0">
                <a:latin typeface="Arial" panose="020B0604020202020204" pitchFamily="34" charset="0"/>
                <a:cs typeface="Arial" panose="020B0604020202020204" pitchFamily="34" charset="0"/>
              </a:rPr>
              <a:t>Compared to PLN cells (non-mucosal), do MLN and BLN cells (mucosal), preferentially travel to distant intestines, lungs or lymph nodes? </a:t>
            </a:r>
          </a:p>
        </p:txBody>
      </p:sp>
      <p:sp>
        <p:nvSpPr>
          <p:cNvPr id="3" name="TextBox 2"/>
          <p:cNvSpPr txBox="1"/>
          <p:nvPr/>
        </p:nvSpPr>
        <p:spPr>
          <a:xfrm>
            <a:off x="4087368" y="630936"/>
            <a:ext cx="2165978" cy="584775"/>
          </a:xfrm>
          <a:prstGeom prst="rect">
            <a:avLst/>
          </a:prstGeom>
          <a:noFill/>
        </p:spPr>
        <p:txBody>
          <a:bodyPr wrap="none" rtlCol="0">
            <a:spAutoFit/>
          </a:bodyPr>
          <a:lstStyle/>
          <a:p>
            <a:r>
              <a:rPr lang="en-CA" sz="3200" u="sng" dirty="0">
                <a:latin typeface="Arial" panose="020B0604020202020204" pitchFamily="34" charset="0"/>
                <a:cs typeface="Arial" panose="020B0604020202020204" pitchFamily="34" charset="0"/>
              </a:rPr>
              <a:t>Question 1</a:t>
            </a:r>
          </a:p>
        </p:txBody>
      </p:sp>
      <p:sp>
        <p:nvSpPr>
          <p:cNvPr id="4" name="TextBox 3"/>
          <p:cNvSpPr txBox="1"/>
          <p:nvPr/>
        </p:nvSpPr>
        <p:spPr>
          <a:xfrm>
            <a:off x="1389888" y="4087368"/>
            <a:ext cx="2698944"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Answer: </a:t>
            </a:r>
            <a:r>
              <a:rPr lang="en-CA" sz="3200"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152749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24" y="123318"/>
            <a:ext cx="4343400" cy="6019800"/>
          </a:xfrm>
          <a:prstGeom prst="rect">
            <a:avLst/>
          </a:prstGeom>
        </p:spPr>
      </p:pic>
      <p:sp>
        <p:nvSpPr>
          <p:cNvPr id="3" name="Oval 2"/>
          <p:cNvSpPr/>
          <p:nvPr/>
        </p:nvSpPr>
        <p:spPr>
          <a:xfrm>
            <a:off x="3723132" y="1389888"/>
            <a:ext cx="914400" cy="32918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3723132" y="2011680"/>
            <a:ext cx="914400" cy="32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723132" y="2624328"/>
            <a:ext cx="914400" cy="356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855464" y="391668"/>
            <a:ext cx="6748272" cy="2862322"/>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MLN cells were 3.0-10.9 fold more prevalent than PLN in intestines, lungs and MLN, all tissues associated with mucosal sites.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MLN were found in the mucosal lamina </a:t>
            </a:r>
            <a:r>
              <a:rPr lang="en-CA" dirty="0" err="1">
                <a:latin typeface="Arial" panose="020B0604020202020204" pitchFamily="34" charset="0"/>
                <a:cs typeface="Arial" panose="020B0604020202020204" pitchFamily="34" charset="0"/>
              </a:rPr>
              <a:t>propriae</a:t>
            </a:r>
            <a:r>
              <a:rPr lang="en-CA"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MLN cells were not found in the Peyer’s Patches or the bronchus-associated lymphoid tissue (BALT), the Peyer’s Patch equivalent in the lungs or in the PLN in significant numbers. </a:t>
            </a:r>
          </a:p>
        </p:txBody>
      </p:sp>
      <p:sp>
        <p:nvSpPr>
          <p:cNvPr id="7" name="Rectangle 6"/>
          <p:cNvSpPr/>
          <p:nvPr/>
        </p:nvSpPr>
        <p:spPr>
          <a:xfrm>
            <a:off x="4855464" y="123318"/>
            <a:ext cx="7068312" cy="3130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55464" y="3587085"/>
            <a:ext cx="6537960" cy="64633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PLN cells returned principally to PLN, their sites or origin. A few were found in mucosa sites.</a:t>
            </a:r>
          </a:p>
        </p:txBody>
      </p:sp>
      <p:sp>
        <p:nvSpPr>
          <p:cNvPr id="9" name="TextBox 8"/>
          <p:cNvSpPr txBox="1"/>
          <p:nvPr/>
        </p:nvSpPr>
        <p:spPr>
          <a:xfrm>
            <a:off x="4855464" y="4538463"/>
            <a:ext cx="5538696" cy="369332"/>
          </a:xfrm>
          <a:prstGeom prst="rect">
            <a:avLst/>
          </a:prstGeom>
          <a:noFill/>
          <a:ln w="28575">
            <a:solidFill>
              <a:srgbClr val="FF0000"/>
            </a:solidFill>
          </a:ln>
        </p:spPr>
        <p:txBody>
          <a:bodyPr wrap="non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BLN cells returned principally to the lung mucosa.</a:t>
            </a:r>
          </a:p>
        </p:txBody>
      </p:sp>
      <p:sp>
        <p:nvSpPr>
          <p:cNvPr id="10" name="TextBox 9"/>
          <p:cNvSpPr txBox="1"/>
          <p:nvPr/>
        </p:nvSpPr>
        <p:spPr>
          <a:xfrm>
            <a:off x="4764024" y="5353574"/>
            <a:ext cx="7342632" cy="1200329"/>
          </a:xfrm>
          <a:prstGeom prst="rect">
            <a:avLst/>
          </a:prstGeom>
          <a:noFill/>
          <a:ln w="76200">
            <a:solidFill>
              <a:srgbClr val="7030A0"/>
            </a:solidFill>
          </a:ln>
        </p:spPr>
        <p:txBody>
          <a:bodyPr wrap="square" rtlCol="0">
            <a:spAutoFit/>
          </a:bodyPr>
          <a:lstStyle/>
          <a:p>
            <a:r>
              <a:rPr lang="en-CA" b="1" dirty="0">
                <a:latin typeface="Arial" panose="020B0604020202020204" pitchFamily="34" charset="0"/>
                <a:cs typeface="Arial" panose="020B0604020202020204" pitchFamily="34" charset="0"/>
              </a:rPr>
              <a:t>Conclusion: </a:t>
            </a:r>
            <a:r>
              <a:rPr lang="en-CA" dirty="0">
                <a:latin typeface="Arial" panose="020B0604020202020204" pitchFamily="34" charset="0"/>
                <a:cs typeface="Arial" panose="020B0604020202020204" pitchFamily="34" charset="0"/>
              </a:rPr>
              <a:t>There is selective localization (homing) of trafficking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Those derived from mucosal sites travel to mucosal sites while those derived from non-mucosal sites travel to non-mucosal sites. </a:t>
            </a:r>
            <a:endParaRPr lang="en-CA" b="1" dirty="0">
              <a:latin typeface="Arial" panose="020B0604020202020204" pitchFamily="34" charset="0"/>
              <a:cs typeface="Arial" panose="020B0604020202020204" pitchFamily="34" charset="0"/>
            </a:endParaRPr>
          </a:p>
        </p:txBody>
      </p:sp>
      <p:sp>
        <p:nvSpPr>
          <p:cNvPr id="11" name="TextBox 10"/>
          <p:cNvSpPr txBox="1"/>
          <p:nvPr/>
        </p:nvSpPr>
        <p:spPr>
          <a:xfrm>
            <a:off x="384048" y="6209658"/>
            <a:ext cx="3185552" cy="369332"/>
          </a:xfrm>
          <a:prstGeom prst="rect">
            <a:avLst/>
          </a:prstGeom>
          <a:noFill/>
          <a:ln w="38100">
            <a:solidFill>
              <a:srgbClr val="00B0F0"/>
            </a:solidFill>
          </a:ln>
        </p:spPr>
        <p:txBody>
          <a:bodyPr wrap="none" rtlCol="0">
            <a:spAutoFit/>
          </a:bodyPr>
          <a:lstStyle/>
          <a:p>
            <a:r>
              <a:rPr lang="en-CA" dirty="0">
                <a:latin typeface="Arial" panose="020B0604020202020204" pitchFamily="34" charset="0"/>
                <a:cs typeface="Arial" panose="020B0604020202020204" pitchFamily="34" charset="0"/>
              </a:rPr>
              <a:t>Not at this point in the paper. </a:t>
            </a:r>
          </a:p>
        </p:txBody>
      </p:sp>
      <p:cxnSp>
        <p:nvCxnSpPr>
          <p:cNvPr id="13" name="Straight Arrow Connector 12"/>
          <p:cNvCxnSpPr>
            <a:stCxn id="11" idx="3"/>
            <a:endCxn id="10" idx="1"/>
          </p:cNvCxnSpPr>
          <p:nvPr/>
        </p:nvCxnSpPr>
        <p:spPr>
          <a:xfrm flipV="1">
            <a:off x="3569600" y="5953739"/>
            <a:ext cx="1194424" cy="440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917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496" y="950976"/>
            <a:ext cx="2165978" cy="584775"/>
          </a:xfrm>
          <a:prstGeom prst="rect">
            <a:avLst/>
          </a:prstGeom>
          <a:noFill/>
        </p:spPr>
        <p:txBody>
          <a:bodyPr wrap="none" rtlCol="0">
            <a:spAutoFit/>
          </a:bodyPr>
          <a:lstStyle/>
          <a:p>
            <a:r>
              <a:rPr lang="en-CA" sz="3200" u="sng" dirty="0">
                <a:latin typeface="Arial" panose="020B0604020202020204" pitchFamily="34" charset="0"/>
                <a:cs typeface="Arial" panose="020B0604020202020204" pitchFamily="34" charset="0"/>
              </a:rPr>
              <a:t>Question</a:t>
            </a:r>
            <a:r>
              <a:rPr lang="en-CA" sz="3200" b="1" u="sng" dirty="0">
                <a:latin typeface="Arial" panose="020B0604020202020204" pitchFamily="34" charset="0"/>
                <a:cs typeface="Arial" panose="020B0604020202020204" pitchFamily="34" charset="0"/>
              </a:rPr>
              <a:t> </a:t>
            </a:r>
            <a:r>
              <a:rPr lang="en-CA" sz="3200" u="sng" dirty="0">
                <a:latin typeface="Arial" panose="020B0604020202020204" pitchFamily="34" charset="0"/>
                <a:cs typeface="Arial" panose="020B0604020202020204" pitchFamily="34" charset="0"/>
              </a:rPr>
              <a:t>2</a:t>
            </a:r>
          </a:p>
        </p:txBody>
      </p:sp>
      <p:sp>
        <p:nvSpPr>
          <p:cNvPr id="4" name="TextBox 3"/>
          <p:cNvSpPr txBox="1"/>
          <p:nvPr/>
        </p:nvSpPr>
        <p:spPr>
          <a:xfrm>
            <a:off x="1353041" y="2231136"/>
            <a:ext cx="7900687" cy="1384995"/>
          </a:xfrm>
          <a:prstGeom prst="rect">
            <a:avLst/>
          </a:prstGeom>
          <a:noFill/>
        </p:spPr>
        <p:txBody>
          <a:bodyPr wrap="square" rtlCol="0">
            <a:spAutoFit/>
          </a:bodyPr>
          <a:lstStyle/>
          <a:p>
            <a:pPr algn="ctr"/>
            <a:r>
              <a:rPr lang="en-CA" sz="2800" b="1" dirty="0">
                <a:latin typeface="Arial" panose="020B0604020202020204" pitchFamily="34" charset="0"/>
                <a:cs typeface="Arial" panose="020B0604020202020204" pitchFamily="34" charset="0"/>
              </a:rPr>
              <a:t>Compared to PLN cells (non-mucosal), do MLN cells (mucosal), preferentially travel to distant reproductive (mucosal) tissues? </a:t>
            </a:r>
          </a:p>
        </p:txBody>
      </p:sp>
      <p:sp>
        <p:nvSpPr>
          <p:cNvPr id="5" name="TextBox 4"/>
          <p:cNvSpPr txBox="1"/>
          <p:nvPr/>
        </p:nvSpPr>
        <p:spPr>
          <a:xfrm>
            <a:off x="1682496" y="4311516"/>
            <a:ext cx="2698944"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Answer: </a:t>
            </a:r>
            <a:r>
              <a:rPr lang="en-CA" sz="3200"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51225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611" y="108775"/>
            <a:ext cx="4162425" cy="4391025"/>
          </a:xfrm>
          <a:prstGeom prst="rect">
            <a:avLst/>
          </a:prstGeom>
        </p:spPr>
      </p:pic>
      <p:sp>
        <p:nvSpPr>
          <p:cNvPr id="3" name="TextBox 2"/>
          <p:cNvSpPr txBox="1"/>
          <p:nvPr/>
        </p:nvSpPr>
        <p:spPr>
          <a:xfrm>
            <a:off x="4992624" y="731520"/>
            <a:ext cx="6446520" cy="2308324"/>
          </a:xfrm>
          <a:prstGeom prst="rect">
            <a:avLst/>
          </a:prstGeom>
          <a:noFill/>
        </p:spPr>
        <p:txBody>
          <a:bodyPr wrap="square" rtlCol="0">
            <a:spAutoFit/>
          </a:bodyPr>
          <a:lstStyle/>
          <a:p>
            <a:pPr marL="285750" indent="-285750">
              <a:buFont typeface="Arial" panose="020B0604020202020204" pitchFamily="34" charset="0"/>
              <a:buChar char="•"/>
            </a:pPr>
            <a:r>
              <a:rPr lang="en-CA" dirty="0"/>
              <a:t>MLN </a:t>
            </a:r>
            <a:r>
              <a:rPr lang="en-CA" dirty="0" err="1"/>
              <a:t>immunoblasts</a:t>
            </a:r>
            <a:r>
              <a:rPr lang="en-CA" dirty="0"/>
              <a:t> were 2.8 to 7.9 fold more prevalent than PLN in reproductive tissues, all mucosal sites.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MLN were found in the mucosal lamina </a:t>
            </a:r>
            <a:r>
              <a:rPr lang="en-CA" dirty="0" err="1">
                <a:latin typeface="Arial" panose="020B0604020202020204" pitchFamily="34" charset="0"/>
                <a:cs typeface="Arial" panose="020B0604020202020204" pitchFamily="34" charset="0"/>
              </a:rPr>
              <a:t>propriae</a:t>
            </a:r>
            <a:r>
              <a:rPr lang="en-CA" dirty="0">
                <a:latin typeface="Arial" panose="020B0604020202020204" pitchFamily="34" charset="0"/>
                <a:cs typeface="Arial" panose="020B0604020202020204" pitchFamily="34" charset="0"/>
              </a:rPr>
              <a:t> of these tissues.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Some PLN cells were found in the reproductive tissues.</a:t>
            </a:r>
          </a:p>
          <a:p>
            <a:pPr marL="285750" indent="-285750">
              <a:buFont typeface="Arial" panose="020B0604020202020204" pitchFamily="34" charset="0"/>
              <a:buChar char="•"/>
            </a:pPr>
            <a:endParaRPr lang="en-CA" dirty="0"/>
          </a:p>
        </p:txBody>
      </p:sp>
      <p:sp>
        <p:nvSpPr>
          <p:cNvPr id="4" name="TextBox 3"/>
          <p:cNvSpPr txBox="1"/>
          <p:nvPr/>
        </p:nvSpPr>
        <p:spPr>
          <a:xfrm>
            <a:off x="4992624" y="3986784"/>
            <a:ext cx="6217920" cy="923330"/>
          </a:xfrm>
          <a:prstGeom prst="rect">
            <a:avLst/>
          </a:prstGeom>
          <a:noFill/>
          <a:ln w="38100">
            <a:solidFill>
              <a:srgbClr val="7030A0"/>
            </a:solidFill>
          </a:ln>
        </p:spPr>
        <p:txBody>
          <a:bodyPr wrap="square" rtlCol="0">
            <a:spAutoFit/>
          </a:bodyPr>
          <a:lstStyle/>
          <a:p>
            <a:r>
              <a:rPr lang="en-CA" b="1" dirty="0">
                <a:latin typeface="Arial" panose="020B0604020202020204" pitchFamily="34" charset="0"/>
                <a:cs typeface="Arial" panose="020B0604020202020204" pitchFamily="34" charset="0"/>
              </a:rPr>
              <a:t>Conclusion: </a:t>
            </a:r>
            <a:r>
              <a:rPr lang="en-CA" dirty="0">
                <a:latin typeface="Arial" panose="020B0604020202020204" pitchFamily="34" charset="0"/>
                <a:cs typeface="Arial" panose="020B0604020202020204" pitchFamily="34" charset="0"/>
              </a:rPr>
              <a:t>There is selective localization (homing) of trafficking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Those derived from mucosal sites travel to mucosal sites in reproductive tissues.</a:t>
            </a:r>
            <a:endParaRPr lang="en-CA" b="1" dirty="0">
              <a:latin typeface="Arial" panose="020B0604020202020204" pitchFamily="34" charset="0"/>
              <a:cs typeface="Arial" panose="020B0604020202020204" pitchFamily="34" charset="0"/>
            </a:endParaRPr>
          </a:p>
        </p:txBody>
      </p:sp>
      <p:sp>
        <p:nvSpPr>
          <p:cNvPr id="5" name="Rectangle 4"/>
          <p:cNvSpPr/>
          <p:nvPr/>
        </p:nvSpPr>
        <p:spPr>
          <a:xfrm>
            <a:off x="4992624" y="731520"/>
            <a:ext cx="6217920" cy="2404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9912096" y="6748272"/>
            <a:ext cx="4572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5599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408" y="585216"/>
            <a:ext cx="2165978" cy="584775"/>
          </a:xfrm>
          <a:prstGeom prst="rect">
            <a:avLst/>
          </a:prstGeom>
          <a:noFill/>
        </p:spPr>
        <p:txBody>
          <a:bodyPr wrap="none" rtlCol="0">
            <a:spAutoFit/>
          </a:bodyPr>
          <a:lstStyle/>
          <a:p>
            <a:r>
              <a:rPr lang="en-CA" sz="3200" u="sng" dirty="0">
                <a:latin typeface="Arial" panose="020B0604020202020204" pitchFamily="34" charset="0"/>
                <a:cs typeface="Arial" panose="020B0604020202020204" pitchFamily="34" charset="0"/>
              </a:rPr>
              <a:t>Question 3</a:t>
            </a:r>
          </a:p>
        </p:txBody>
      </p:sp>
      <p:sp>
        <p:nvSpPr>
          <p:cNvPr id="4" name="TextBox 3"/>
          <p:cNvSpPr txBox="1"/>
          <p:nvPr/>
        </p:nvSpPr>
        <p:spPr>
          <a:xfrm>
            <a:off x="1407600" y="1682496"/>
            <a:ext cx="9062279" cy="1815882"/>
          </a:xfrm>
          <a:prstGeom prst="rect">
            <a:avLst/>
          </a:prstGeom>
          <a:noFill/>
        </p:spPr>
        <p:txBody>
          <a:bodyPr wrap="square" rtlCol="0">
            <a:spAutoFit/>
          </a:bodyPr>
          <a:lstStyle/>
          <a:p>
            <a:r>
              <a:rPr lang="en-CA" sz="2800" b="1" dirty="0">
                <a:latin typeface="Arial" panose="020B0604020202020204" pitchFamily="34" charset="0"/>
                <a:cs typeface="Arial" panose="020B0604020202020204" pitchFamily="34" charset="0"/>
              </a:rPr>
              <a:t>Compared to non-mucosal </a:t>
            </a:r>
            <a:r>
              <a:rPr lang="en-CA" sz="2800" b="1" dirty="0" err="1">
                <a:latin typeface="Arial" panose="020B0604020202020204" pitchFamily="34" charset="0"/>
                <a:cs typeface="Arial" panose="020B0604020202020204" pitchFamily="34" charset="0"/>
              </a:rPr>
              <a:t>immunoblasts</a:t>
            </a:r>
            <a:r>
              <a:rPr lang="en-CA" sz="2800" b="1" dirty="0">
                <a:latin typeface="Arial" panose="020B0604020202020204" pitchFamily="34" charset="0"/>
                <a:cs typeface="Arial" panose="020B0604020202020204" pitchFamily="34" charset="0"/>
              </a:rPr>
              <a:t> (PLN), do the mucosal </a:t>
            </a:r>
            <a:r>
              <a:rPr lang="en-CA" sz="2800" b="1" dirty="0" err="1">
                <a:latin typeface="Arial" panose="020B0604020202020204" pitchFamily="34" charset="0"/>
                <a:cs typeface="Arial" panose="020B0604020202020204" pitchFamily="34" charset="0"/>
              </a:rPr>
              <a:t>immunoblasts</a:t>
            </a:r>
            <a:r>
              <a:rPr lang="en-CA" sz="2800" b="1" dirty="0">
                <a:latin typeface="Arial" panose="020B0604020202020204" pitchFamily="34" charset="0"/>
                <a:cs typeface="Arial" panose="020B0604020202020204" pitchFamily="34" charset="0"/>
              </a:rPr>
              <a:t> found in the intestines, lungs and MLN (mucosal) predominantly contain IgA?</a:t>
            </a:r>
          </a:p>
        </p:txBody>
      </p:sp>
      <p:sp>
        <p:nvSpPr>
          <p:cNvPr id="5" name="TextBox 4"/>
          <p:cNvSpPr txBox="1"/>
          <p:nvPr/>
        </p:nvSpPr>
        <p:spPr>
          <a:xfrm>
            <a:off x="1490472" y="4361688"/>
            <a:ext cx="2698944"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Answer: </a:t>
            </a:r>
            <a:r>
              <a:rPr lang="en-CA" sz="3200"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388992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69" y="220027"/>
            <a:ext cx="8896350" cy="5796725"/>
          </a:xfrm>
          <a:prstGeom prst="rect">
            <a:avLst/>
          </a:prstGeom>
        </p:spPr>
      </p:pic>
    </p:spTree>
    <p:extLst>
      <p:ext uri="{BB962C8B-B14F-4D97-AF65-F5344CB8AC3E}">
        <p14:creationId xmlns:p14="http://schemas.microsoft.com/office/powerpoint/2010/main" val="32246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2636" y="92964"/>
            <a:ext cx="9248775" cy="4191000"/>
          </a:xfrm>
          <a:prstGeom prst="rect">
            <a:avLst/>
          </a:prstGeom>
        </p:spPr>
      </p:pic>
      <p:sp>
        <p:nvSpPr>
          <p:cNvPr id="4" name="TextBox 3"/>
          <p:cNvSpPr txBox="1"/>
          <p:nvPr/>
        </p:nvSpPr>
        <p:spPr>
          <a:xfrm>
            <a:off x="5751576" y="4389120"/>
            <a:ext cx="1000274" cy="307777"/>
          </a:xfrm>
          <a:prstGeom prst="rect">
            <a:avLst/>
          </a:prstGeom>
          <a:noFill/>
          <a:ln w="28575">
            <a:solidFill>
              <a:srgbClr val="FF0000"/>
            </a:solidFill>
          </a:ln>
        </p:spPr>
        <p:txBody>
          <a:bodyPr wrap="none" rtlCol="0">
            <a:spAutoFit/>
          </a:bodyPr>
          <a:lstStyle/>
          <a:p>
            <a:r>
              <a:rPr lang="en-CA" sz="1400" dirty="0"/>
              <a:t>Percentage</a:t>
            </a:r>
          </a:p>
        </p:txBody>
      </p:sp>
      <p:cxnSp>
        <p:nvCxnSpPr>
          <p:cNvPr id="6" name="Straight Arrow Connector 5"/>
          <p:cNvCxnSpPr/>
          <p:nvPr/>
        </p:nvCxnSpPr>
        <p:spPr>
          <a:xfrm flipH="1" flipV="1">
            <a:off x="5751576" y="4178808"/>
            <a:ext cx="18288" cy="2103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4" idx="3"/>
          </p:cNvCxnSpPr>
          <p:nvPr/>
        </p:nvCxnSpPr>
        <p:spPr>
          <a:xfrm flipV="1">
            <a:off x="6751850" y="4178808"/>
            <a:ext cx="435334" cy="3642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4" idx="3"/>
          </p:cNvCxnSpPr>
          <p:nvPr/>
        </p:nvCxnSpPr>
        <p:spPr>
          <a:xfrm flipV="1">
            <a:off x="6751850" y="4014216"/>
            <a:ext cx="1825222" cy="528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Oval 11"/>
          <p:cNvSpPr/>
          <p:nvPr/>
        </p:nvSpPr>
        <p:spPr>
          <a:xfrm>
            <a:off x="5472684" y="1655064"/>
            <a:ext cx="301752" cy="201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472684" y="2029968"/>
            <a:ext cx="301752" cy="1783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5472684" y="2336292"/>
            <a:ext cx="374904" cy="192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477256" y="2688336"/>
            <a:ext cx="365760" cy="2339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5486400" y="3030867"/>
            <a:ext cx="310896" cy="163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504688" y="3366283"/>
            <a:ext cx="310896" cy="201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8869680" y="941832"/>
            <a:ext cx="1252728" cy="713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348710" y="4696897"/>
            <a:ext cx="10275380" cy="1477328"/>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majority (50-62%) of MLN and BLN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in the intestine, lungs and MLN contained IgA.</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Some MLN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(20-27%) at these mucosal sites and in the PLN contained IgG. Few contained IgM.</a:t>
            </a:r>
          </a:p>
        </p:txBody>
      </p:sp>
      <p:sp>
        <p:nvSpPr>
          <p:cNvPr id="21" name="TextBox 20"/>
          <p:cNvSpPr txBox="1"/>
          <p:nvPr/>
        </p:nvSpPr>
        <p:spPr>
          <a:xfrm>
            <a:off x="348710" y="6328113"/>
            <a:ext cx="10187404" cy="369332"/>
          </a:xfrm>
          <a:prstGeom prst="rect">
            <a:avLst/>
          </a:prstGeom>
          <a:noFill/>
          <a:ln w="28575">
            <a:solidFill>
              <a:srgbClr val="7030A0"/>
            </a:solidFill>
          </a:ln>
        </p:spPr>
        <p:txBody>
          <a:bodyPr wrap="none" rtlCol="0">
            <a:spAutoFit/>
          </a:bodyPr>
          <a:lstStyle/>
          <a:p>
            <a:r>
              <a:rPr lang="en-CA" dirty="0">
                <a:latin typeface="Arial" panose="020B0604020202020204" pitchFamily="34" charset="0"/>
                <a:cs typeface="Arial" panose="020B0604020202020204" pitchFamily="34" charset="0"/>
              </a:rPr>
              <a:t>Conclusion: Most </a:t>
            </a:r>
            <a:r>
              <a:rPr lang="en-CA" dirty="0" err="1">
                <a:latin typeface="Arial" panose="020B0604020202020204" pitchFamily="34" charset="0"/>
                <a:cs typeface="Arial" panose="020B0604020202020204" pitchFamily="34" charset="0"/>
              </a:rPr>
              <a:t>mucosally</a:t>
            </a:r>
            <a:r>
              <a:rPr lang="en-CA" dirty="0">
                <a:latin typeface="Arial" panose="020B0604020202020204" pitchFamily="34" charset="0"/>
                <a:cs typeface="Arial" panose="020B0604020202020204" pitchFamily="34" charset="0"/>
              </a:rPr>
              <a:t>-derived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selectively localizing at mucosal sites make IgA.</a:t>
            </a:r>
          </a:p>
        </p:txBody>
      </p:sp>
      <p:sp>
        <p:nvSpPr>
          <p:cNvPr id="22" name="TextBox 21"/>
          <p:cNvSpPr txBox="1"/>
          <p:nvPr/>
        </p:nvSpPr>
        <p:spPr>
          <a:xfrm>
            <a:off x="9866376" y="1883331"/>
            <a:ext cx="2066544" cy="923330"/>
          </a:xfrm>
          <a:prstGeom prst="rect">
            <a:avLst/>
          </a:prstGeom>
          <a:noFill/>
          <a:ln w="28575">
            <a:solidFill>
              <a:srgbClr val="FF0000"/>
            </a:solidFill>
          </a:ln>
        </p:spPr>
        <p:txBody>
          <a:bodyPr wrap="square" rtlCol="0">
            <a:spAutoFit/>
          </a:bodyPr>
          <a:lstStyle/>
          <a:p>
            <a:r>
              <a:rPr lang="en-CA" dirty="0"/>
              <a:t>What are the non-antibody containing cells?</a:t>
            </a:r>
          </a:p>
        </p:txBody>
      </p:sp>
      <p:cxnSp>
        <p:nvCxnSpPr>
          <p:cNvPr id="24" name="Straight Arrow Connector 23"/>
          <p:cNvCxnSpPr/>
          <p:nvPr/>
        </p:nvCxnSpPr>
        <p:spPr>
          <a:xfrm>
            <a:off x="10122408" y="1453896"/>
            <a:ext cx="320040" cy="4023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348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730" y="1929384"/>
            <a:ext cx="9063734" cy="1384995"/>
          </a:xfrm>
          <a:prstGeom prst="rect">
            <a:avLst/>
          </a:prstGeom>
          <a:noFill/>
        </p:spPr>
        <p:txBody>
          <a:bodyPr wrap="square" rtlCol="0">
            <a:spAutoFit/>
          </a:bodyPr>
          <a:lstStyle/>
          <a:p>
            <a:r>
              <a:rPr lang="en-CA" sz="2800" b="1" dirty="0">
                <a:latin typeface="Arial" panose="020B0604020202020204" pitchFamily="34" charset="0"/>
                <a:cs typeface="Arial" panose="020B0604020202020204" pitchFamily="34" charset="0"/>
              </a:rPr>
              <a:t>Compared to non-mucosal </a:t>
            </a:r>
            <a:r>
              <a:rPr lang="en-CA" sz="2800" b="1" dirty="0" err="1">
                <a:latin typeface="Arial" panose="020B0604020202020204" pitchFamily="34" charset="0"/>
                <a:cs typeface="Arial" panose="020B0604020202020204" pitchFamily="34" charset="0"/>
              </a:rPr>
              <a:t>immunoblasts</a:t>
            </a:r>
            <a:r>
              <a:rPr lang="en-CA" sz="2800" b="1" dirty="0">
                <a:latin typeface="Arial" panose="020B0604020202020204" pitchFamily="34" charset="0"/>
                <a:cs typeface="Arial" panose="020B0604020202020204" pitchFamily="34" charset="0"/>
              </a:rPr>
              <a:t> (PLN), do the mucosal </a:t>
            </a:r>
            <a:r>
              <a:rPr lang="en-CA" sz="2800" b="1" dirty="0" err="1">
                <a:latin typeface="Arial" panose="020B0604020202020204" pitchFamily="34" charset="0"/>
                <a:cs typeface="Arial" panose="020B0604020202020204" pitchFamily="34" charset="0"/>
              </a:rPr>
              <a:t>immunoblasts</a:t>
            </a:r>
            <a:r>
              <a:rPr lang="en-CA" sz="2800" b="1" dirty="0">
                <a:latin typeface="Arial" panose="020B0604020202020204" pitchFamily="34" charset="0"/>
                <a:cs typeface="Arial" panose="020B0604020202020204" pitchFamily="34" charset="0"/>
              </a:rPr>
              <a:t> found in reproductive tissues(mucosal) predominantly contain IgA?</a:t>
            </a:r>
          </a:p>
        </p:txBody>
      </p:sp>
      <p:sp>
        <p:nvSpPr>
          <p:cNvPr id="3" name="TextBox 2"/>
          <p:cNvSpPr txBox="1"/>
          <p:nvPr/>
        </p:nvSpPr>
        <p:spPr>
          <a:xfrm>
            <a:off x="4288536" y="530352"/>
            <a:ext cx="1923925" cy="523220"/>
          </a:xfrm>
          <a:prstGeom prst="rect">
            <a:avLst/>
          </a:prstGeom>
          <a:noFill/>
        </p:spPr>
        <p:txBody>
          <a:bodyPr wrap="none" rtlCol="0">
            <a:spAutoFit/>
          </a:bodyPr>
          <a:lstStyle/>
          <a:p>
            <a:r>
              <a:rPr lang="en-CA" sz="2800" u="sng" dirty="0">
                <a:latin typeface="Arial" panose="020B0604020202020204" pitchFamily="34" charset="0"/>
                <a:cs typeface="Arial" panose="020B0604020202020204" pitchFamily="34" charset="0"/>
              </a:rPr>
              <a:t>Question 4</a:t>
            </a:r>
          </a:p>
        </p:txBody>
      </p:sp>
      <p:sp>
        <p:nvSpPr>
          <p:cNvPr id="4" name="TextBox 3"/>
          <p:cNvSpPr txBox="1"/>
          <p:nvPr/>
        </p:nvSpPr>
        <p:spPr>
          <a:xfrm>
            <a:off x="2185416" y="4901184"/>
            <a:ext cx="2698944"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Answer: </a:t>
            </a:r>
            <a:r>
              <a:rPr lang="en-CA" sz="3200"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314038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412" y="1381125"/>
            <a:ext cx="8639175" cy="4095750"/>
          </a:xfrm>
          <a:prstGeom prst="rect">
            <a:avLst/>
          </a:prstGeom>
        </p:spPr>
      </p:pic>
    </p:spTree>
    <p:extLst>
      <p:ext uri="{BB962C8B-B14F-4D97-AF65-F5344CB8AC3E}">
        <p14:creationId xmlns:p14="http://schemas.microsoft.com/office/powerpoint/2010/main" val="70336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4248" y="777240"/>
            <a:ext cx="7378943"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What are the basic elements of any story?</a:t>
            </a:r>
          </a:p>
        </p:txBody>
      </p:sp>
      <p:sp>
        <p:nvSpPr>
          <p:cNvPr id="3" name="TextBox 2"/>
          <p:cNvSpPr txBox="1"/>
          <p:nvPr/>
        </p:nvSpPr>
        <p:spPr>
          <a:xfrm>
            <a:off x="1264906" y="1621573"/>
            <a:ext cx="8580427" cy="5078313"/>
          </a:xfrm>
          <a:prstGeom prst="rect">
            <a:avLst/>
          </a:prstGeom>
          <a:noFill/>
        </p:spPr>
        <p:txBody>
          <a:bodyPr wrap="square" rtlCol="0">
            <a:spAutoFit/>
          </a:bodyPr>
          <a:lstStyle/>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Prologue</a:t>
            </a:r>
            <a:r>
              <a:rPr lang="en-CA" dirty="0">
                <a:latin typeface="Arial" panose="020B0604020202020204" pitchFamily="34" charset="0"/>
                <a:cs typeface="Arial" panose="020B0604020202020204" pitchFamily="34" charset="0"/>
              </a:rPr>
              <a:t>…remarks made by the presenter that puts the paper in context for the audience to understand why it was selected. (This is </a:t>
            </a:r>
            <a:r>
              <a:rPr lang="en-CA" u="sng" dirty="0">
                <a:latin typeface="Arial" panose="020B0604020202020204" pitchFamily="34" charset="0"/>
                <a:cs typeface="Arial" panose="020B0604020202020204" pitchFamily="34" charset="0"/>
              </a:rPr>
              <a:t>not </a:t>
            </a:r>
            <a:r>
              <a:rPr lang="en-CA" dirty="0">
                <a:latin typeface="Arial" panose="020B0604020202020204" pitchFamily="34" charset="0"/>
                <a:cs typeface="Arial" panose="020B0604020202020204" pitchFamily="34" charset="0"/>
              </a:rPr>
              <a:t>the Abstract.)</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Setting</a:t>
            </a:r>
            <a:r>
              <a:rPr lang="en-CA" dirty="0">
                <a:latin typeface="Arial" panose="020B0604020202020204" pitchFamily="34" charset="0"/>
                <a:cs typeface="Arial" panose="020B0604020202020204" pitchFamily="34" charset="0"/>
              </a:rPr>
              <a:t>…the </a:t>
            </a:r>
            <a:r>
              <a:rPr lang="en-CA" u="sng" dirty="0">
                <a:latin typeface="Arial" panose="020B0604020202020204" pitchFamily="34" charset="0"/>
                <a:cs typeface="Arial" panose="020B0604020202020204" pitchFamily="34" charset="0"/>
              </a:rPr>
              <a:t>Introduction</a:t>
            </a:r>
            <a:r>
              <a:rPr lang="en-CA" dirty="0">
                <a:latin typeface="Arial" panose="020B0604020202020204" pitchFamily="34" charset="0"/>
                <a:cs typeface="Arial" panose="020B0604020202020204" pitchFamily="34" charset="0"/>
              </a:rPr>
              <a:t> that summarizes the background knowledge needed to understand the basis of the hypothesis being tested.</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Conflict</a:t>
            </a:r>
            <a:r>
              <a:rPr lang="en-CA" dirty="0">
                <a:latin typeface="Arial" panose="020B0604020202020204" pitchFamily="34" charset="0"/>
                <a:cs typeface="Arial" panose="020B0604020202020204" pitchFamily="34" charset="0"/>
              </a:rPr>
              <a:t>…describes alternate hypotheses.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Plot</a:t>
            </a:r>
            <a:r>
              <a:rPr lang="en-CA" dirty="0">
                <a:latin typeface="Arial" panose="020B0604020202020204" pitchFamily="34" charset="0"/>
                <a:cs typeface="Arial" panose="020B0604020202020204" pitchFamily="34" charset="0"/>
              </a:rPr>
              <a:t>…experimental design, the </a:t>
            </a:r>
            <a:r>
              <a:rPr lang="en-CA" u="sng" dirty="0">
                <a:latin typeface="Arial" panose="020B0604020202020204" pitchFamily="34" charset="0"/>
                <a:cs typeface="Arial" panose="020B0604020202020204" pitchFamily="34" charset="0"/>
              </a:rPr>
              <a:t>Material and Methods </a:t>
            </a:r>
            <a:r>
              <a:rPr lang="en-CA" dirty="0">
                <a:latin typeface="Arial" panose="020B0604020202020204" pitchFamily="34" charset="0"/>
                <a:cs typeface="Arial" panose="020B0604020202020204" pitchFamily="34" charset="0"/>
              </a:rPr>
              <a:t>and the </a:t>
            </a:r>
            <a:r>
              <a:rPr lang="en-CA" u="sng"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Resolution</a:t>
            </a:r>
            <a:r>
              <a:rPr lang="en-CA" dirty="0">
                <a:latin typeface="Arial" panose="020B0604020202020204" pitchFamily="34" charset="0"/>
                <a:cs typeface="Arial" panose="020B0604020202020204" pitchFamily="34" charset="0"/>
              </a:rPr>
              <a:t>…</a:t>
            </a:r>
            <a:r>
              <a:rPr lang="en-CA" u="sng" dirty="0">
                <a:latin typeface="Arial" panose="020B0604020202020204" pitchFamily="34" charset="0"/>
                <a:cs typeface="Arial" panose="020B0604020202020204" pitchFamily="34" charset="0"/>
              </a:rPr>
              <a:t>Discussion</a:t>
            </a:r>
            <a:r>
              <a:rPr lang="en-CA" dirty="0">
                <a:latin typeface="Arial" panose="020B0604020202020204" pitchFamily="34" charset="0"/>
                <a:cs typeface="Arial" panose="020B0604020202020204" pitchFamily="34" charset="0"/>
              </a:rPr>
              <a:t> of the Results to reach a </a:t>
            </a:r>
            <a:r>
              <a:rPr lang="en-CA" u="sng" dirty="0">
                <a:latin typeface="Arial" panose="020B0604020202020204" pitchFamily="34" charset="0"/>
                <a:cs typeface="Arial" panose="020B0604020202020204" pitchFamily="34" charset="0"/>
              </a:rPr>
              <a:t>Conclusion(s)</a:t>
            </a:r>
            <a:r>
              <a:rPr lang="en-CA"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Epilogue</a:t>
            </a:r>
            <a:r>
              <a:rPr lang="en-CA" dirty="0">
                <a:latin typeface="Arial" panose="020B0604020202020204" pitchFamily="34" charset="0"/>
                <a:cs typeface="Arial" panose="020B0604020202020204" pitchFamily="34" charset="0"/>
              </a:rPr>
              <a:t>…How the conclusion integrates and adds to the current state of knowledge.</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Footnotes</a:t>
            </a:r>
            <a:r>
              <a:rPr lang="en-CA" dirty="0">
                <a:latin typeface="Arial" panose="020B0604020202020204" pitchFamily="34" charset="0"/>
                <a:cs typeface="Arial" panose="020B0604020202020204" pitchFamily="34" charset="0"/>
              </a:rPr>
              <a:t>…can be inserted anywhere to increase clarity or explain other aspects of the story.</a:t>
            </a: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059034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9345" y="171876"/>
            <a:ext cx="8877300" cy="2590800"/>
          </a:xfrm>
          <a:prstGeom prst="rect">
            <a:avLst/>
          </a:prstGeom>
        </p:spPr>
      </p:pic>
      <p:sp>
        <p:nvSpPr>
          <p:cNvPr id="3" name="Oval 2"/>
          <p:cNvSpPr/>
          <p:nvPr/>
        </p:nvSpPr>
        <p:spPr>
          <a:xfrm>
            <a:off x="6006047" y="1371599"/>
            <a:ext cx="403897" cy="1913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6006047" y="1882474"/>
            <a:ext cx="32004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6006047" y="2295143"/>
            <a:ext cx="348253" cy="2377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17785" y="2894700"/>
            <a:ext cx="10154431" cy="1477328"/>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majority (54-64%) of MLN and BLN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in reproductive tissues contained IgA.</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Some MLN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(0-19%) at these mucosal sites and in the PLN contained IgG. Few contained IgM.</a:t>
            </a:r>
          </a:p>
          <a:p>
            <a:endParaRPr lang="en-CA" dirty="0"/>
          </a:p>
        </p:txBody>
      </p:sp>
      <p:sp>
        <p:nvSpPr>
          <p:cNvPr id="8" name="TextBox 7"/>
          <p:cNvSpPr txBox="1"/>
          <p:nvPr/>
        </p:nvSpPr>
        <p:spPr>
          <a:xfrm>
            <a:off x="960120" y="4855464"/>
            <a:ext cx="10251524" cy="369332"/>
          </a:xfrm>
          <a:prstGeom prst="rect">
            <a:avLst/>
          </a:prstGeom>
          <a:noFill/>
          <a:ln w="28575">
            <a:solidFill>
              <a:srgbClr val="7030A0"/>
            </a:solidFill>
          </a:ln>
        </p:spPr>
        <p:txBody>
          <a:bodyPr wrap="none" rtlCol="0">
            <a:spAutoFit/>
          </a:bodyPr>
          <a:lstStyle/>
          <a:p>
            <a:r>
              <a:rPr lang="en-CA">
                <a:latin typeface="Arial" panose="020B0604020202020204" pitchFamily="34" charset="0"/>
                <a:cs typeface="Arial" panose="020B0604020202020204" pitchFamily="34" charset="0"/>
              </a:rPr>
              <a:t>Conclusion: Most mucosally-derived lymphoblasts selectively localizing at mucosal sites make IgA.</a:t>
            </a:r>
            <a:endParaRPr lang="en-CA" dirty="0">
              <a:latin typeface="Arial" panose="020B0604020202020204" pitchFamily="34" charset="0"/>
              <a:cs typeface="Arial" panose="020B0604020202020204" pitchFamily="34" charset="0"/>
            </a:endParaRPr>
          </a:p>
        </p:txBody>
      </p:sp>
      <p:sp>
        <p:nvSpPr>
          <p:cNvPr id="9" name="TextBox 8"/>
          <p:cNvSpPr txBox="1"/>
          <p:nvPr/>
        </p:nvSpPr>
        <p:spPr>
          <a:xfrm>
            <a:off x="3538728" y="5833872"/>
            <a:ext cx="4223720"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End of the Plot Analogy</a:t>
            </a:r>
          </a:p>
        </p:txBody>
      </p:sp>
    </p:spTree>
    <p:extLst>
      <p:ext uri="{BB962C8B-B14F-4D97-AF65-F5344CB8AC3E}">
        <p14:creationId xmlns:p14="http://schemas.microsoft.com/office/powerpoint/2010/main" val="89977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592" y="320040"/>
            <a:ext cx="9474068"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The Conflict Resolution (Discussion and Conclusions)</a:t>
            </a:r>
          </a:p>
        </p:txBody>
      </p:sp>
      <p:sp>
        <p:nvSpPr>
          <p:cNvPr id="3" name="TextBox 2"/>
          <p:cNvSpPr txBox="1"/>
          <p:nvPr/>
        </p:nvSpPr>
        <p:spPr>
          <a:xfrm>
            <a:off x="329184" y="978408"/>
            <a:ext cx="11155680" cy="7571303"/>
          </a:xfrm>
          <a:prstGeom prst="rect">
            <a:avLst/>
          </a:prstGeom>
          <a:noFill/>
        </p:spPr>
        <p:txBody>
          <a:bodyPr wrap="square" rtlCol="0">
            <a:spAutoFit/>
          </a:bodyPr>
          <a:lstStyle/>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MLN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(and a few PLN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selectively localize (home) to intestinal, respiratory and reproductive tissues where they are primarily IgA-containing cell precursors. </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PLN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selectively localize in the sites from which they arose and are the precursors of  IgG-containing cells.</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BLN </a:t>
            </a:r>
            <a:r>
              <a:rPr lang="en-CA" dirty="0" err="1">
                <a:latin typeface="Arial" panose="020B0604020202020204" pitchFamily="34" charset="0"/>
                <a:cs typeface="Arial" panose="020B0604020202020204" pitchFamily="34" charset="0"/>
              </a:rPr>
              <a:t>lymphoblasts</a:t>
            </a:r>
            <a:r>
              <a:rPr lang="en-CA" dirty="0">
                <a:latin typeface="Arial" panose="020B0604020202020204" pitchFamily="34" charset="0"/>
                <a:cs typeface="Arial" panose="020B0604020202020204" pitchFamily="34" charset="0"/>
              </a:rPr>
              <a:t> principally home to the respiratory tract.</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The data support the concept of a Common Mucosal Immune System (CMIS) in which IgA precursor cells (as blasts) arise in the Peyer’s Patches (and BALT), travel to their draining lymph nodes (MLN and BLN, respectively) and complete differentiation into IgA secreting plasma cells in the lamina </a:t>
            </a:r>
            <a:r>
              <a:rPr lang="en-CA" dirty="0" err="1">
                <a:latin typeface="Arial" panose="020B0604020202020204" pitchFamily="34" charset="0"/>
                <a:cs typeface="Arial" panose="020B0604020202020204" pitchFamily="34" charset="0"/>
              </a:rPr>
              <a:t>propria</a:t>
            </a:r>
            <a:r>
              <a:rPr lang="en-CA" dirty="0">
                <a:latin typeface="Arial" panose="020B0604020202020204" pitchFamily="34" charset="0"/>
                <a:cs typeface="Arial" panose="020B0604020202020204" pitchFamily="34" charset="0"/>
              </a:rPr>
              <a:t>. Such IgA is transported subsequently into external secretions.</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In contrast, PLN give rise to IgG plasma cells that take up residence in PLN and not in mucosal sites.</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The data support the division of the B cell compartment into mucosal and peripheral components.</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The CMIS model defines the cellular basis for the predominance of IgA in mucosal secretions and not in the blood.</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08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hlamydiae.com/images/lycke/Slide1.GIF"/>
          <p:cNvPicPr>
            <a:picLocks noChangeAspect="1" noChangeArrowheads="1"/>
          </p:cNvPicPr>
          <p:nvPr/>
        </p:nvPicPr>
        <p:blipFill>
          <a:blip r:embed="rId2" cstate="print"/>
          <a:srcRect/>
          <a:stretch>
            <a:fillRect/>
          </a:stretch>
        </p:blipFill>
        <p:spPr bwMode="auto">
          <a:xfrm>
            <a:off x="435908" y="218374"/>
            <a:ext cx="6993592" cy="524519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80960" y="950976"/>
            <a:ext cx="3895344" cy="1477328"/>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The data also indicate that the compartmentalization of the B cells is not perfect. There is some “crossover” between the compartments. </a:t>
            </a:r>
          </a:p>
        </p:txBody>
      </p:sp>
      <p:sp>
        <p:nvSpPr>
          <p:cNvPr id="4" name="TextBox 3"/>
          <p:cNvSpPr txBox="1"/>
          <p:nvPr/>
        </p:nvSpPr>
        <p:spPr>
          <a:xfrm>
            <a:off x="2002536" y="6126480"/>
            <a:ext cx="4863319"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End of Resolution Analogy </a:t>
            </a:r>
          </a:p>
        </p:txBody>
      </p:sp>
    </p:spTree>
    <p:extLst>
      <p:ext uri="{BB962C8B-B14F-4D97-AF65-F5344CB8AC3E}">
        <p14:creationId xmlns:p14="http://schemas.microsoft.com/office/powerpoint/2010/main" val="401746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136" y="539496"/>
            <a:ext cx="4470263"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The Epilogue Analogy</a:t>
            </a:r>
          </a:p>
        </p:txBody>
      </p:sp>
      <p:sp>
        <p:nvSpPr>
          <p:cNvPr id="3" name="TextBox 2"/>
          <p:cNvSpPr txBox="1"/>
          <p:nvPr/>
        </p:nvSpPr>
        <p:spPr>
          <a:xfrm>
            <a:off x="283465" y="1463040"/>
            <a:ext cx="10762488" cy="3693319"/>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paper explains, in part, why </a:t>
            </a:r>
            <a:r>
              <a:rPr lang="en-CA" b="1" dirty="0">
                <a:latin typeface="Arial" panose="020B0604020202020204" pitchFamily="34" charset="0"/>
                <a:cs typeface="Arial" panose="020B0604020202020204" pitchFamily="34" charset="0"/>
              </a:rPr>
              <a:t>systemic immunization is ineffective in eliciting mucosal immunity </a:t>
            </a:r>
            <a:r>
              <a:rPr lang="en-CA" dirty="0">
                <a:latin typeface="Arial" panose="020B0604020202020204" pitchFamily="34" charset="0"/>
                <a:cs typeface="Arial" panose="020B0604020202020204" pitchFamily="34" charset="0"/>
              </a:rPr>
              <a:t>to a significant degree as activated non-mucosal B cells do not home to mucosal sites and do not make IgA.</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paper explains, in part, why mucosal </a:t>
            </a:r>
            <a:r>
              <a:rPr lang="en-CA" b="1" dirty="0">
                <a:latin typeface="Arial" panose="020B0604020202020204" pitchFamily="34" charset="0"/>
                <a:cs typeface="Arial" panose="020B0604020202020204" pitchFamily="34" charset="0"/>
              </a:rPr>
              <a:t>immunization is effective in eliciting mucosal immunity </a:t>
            </a:r>
            <a:r>
              <a:rPr lang="en-CA" dirty="0">
                <a:latin typeface="Arial" panose="020B0604020202020204" pitchFamily="34" charset="0"/>
                <a:cs typeface="Arial" panose="020B0604020202020204" pitchFamily="34" charset="0"/>
              </a:rPr>
              <a:t>because activated mucosal B cells home to mucosal sites and make IgA.</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 paper implies that intestinal or respiratory immunization would be predicted to elicit IgA responses in the gut and lungs, and at distant mucosal sites. Systemic immunization would not be expected to do this.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Oral and respiratory immunization vs systemic immunization supports the predictions emerging form these studies.     </a:t>
            </a:r>
          </a:p>
        </p:txBody>
      </p:sp>
    </p:spTree>
    <p:extLst>
      <p:ext uri="{BB962C8B-B14F-4D97-AF65-F5344CB8AC3E}">
        <p14:creationId xmlns:p14="http://schemas.microsoft.com/office/powerpoint/2010/main" val="343005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3440" y="466344"/>
            <a:ext cx="1167820" cy="646331"/>
          </a:xfrm>
          <a:prstGeom prst="rect">
            <a:avLst/>
          </a:prstGeom>
          <a:noFill/>
        </p:spPr>
        <p:txBody>
          <a:bodyPr wrap="none" rtlCol="0">
            <a:spAutoFit/>
          </a:bodyPr>
          <a:lstStyle/>
          <a:p>
            <a:r>
              <a:rPr lang="en-CA" sz="3600" b="1" dirty="0">
                <a:latin typeface="Arial" panose="020B0604020202020204" pitchFamily="34" charset="0"/>
                <a:cs typeface="Arial" panose="020B0604020202020204" pitchFamily="34" charset="0"/>
              </a:rPr>
              <a:t>Do’s</a:t>
            </a:r>
          </a:p>
        </p:txBody>
      </p:sp>
      <p:sp>
        <p:nvSpPr>
          <p:cNvPr id="3" name="TextBox 2"/>
          <p:cNvSpPr txBox="1"/>
          <p:nvPr/>
        </p:nvSpPr>
        <p:spPr>
          <a:xfrm>
            <a:off x="475489" y="1536192"/>
            <a:ext cx="10844784" cy="4801314"/>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Assume that many in the audience have not read the paper or, if they did, they might not understand it or are not familiar with the details.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There is no requirement to present the paper in the order it is written.</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Add your own insight, comments, conclusions etc. as you prepare the presentation. Do not assume that the audience is aware of these.</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Limit your presentation to no more than 25-30 slides per hour. This will be the maximum only if you have to present explanatory details, i.e. a prologue, before delving into the paper.</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Present the text large enough to be easily read by distant audience.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Use colour and shapes to highlight the key points. Use bullet points.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Distribute the presentation to the audience prior to your presentation. This way they can make notes in and store the Power Point.</a:t>
            </a:r>
          </a:p>
        </p:txBody>
      </p:sp>
    </p:spTree>
    <p:extLst>
      <p:ext uri="{BB962C8B-B14F-4D97-AF65-F5344CB8AC3E}">
        <p14:creationId xmlns:p14="http://schemas.microsoft.com/office/powerpoint/2010/main" val="297142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8808" y="612648"/>
            <a:ext cx="1620957" cy="646331"/>
          </a:xfrm>
          <a:prstGeom prst="rect">
            <a:avLst/>
          </a:prstGeom>
          <a:noFill/>
        </p:spPr>
        <p:txBody>
          <a:bodyPr wrap="none" rtlCol="0">
            <a:spAutoFit/>
          </a:bodyPr>
          <a:lstStyle/>
          <a:p>
            <a:r>
              <a:rPr lang="en-CA" sz="3600" b="1" dirty="0">
                <a:latin typeface="Arial" panose="020B0604020202020204" pitchFamily="34" charset="0"/>
                <a:cs typeface="Arial" panose="020B0604020202020204" pitchFamily="34" charset="0"/>
              </a:rPr>
              <a:t>Don’ts</a:t>
            </a:r>
          </a:p>
        </p:txBody>
      </p:sp>
      <p:sp>
        <p:nvSpPr>
          <p:cNvPr id="4" name="TextBox 3"/>
          <p:cNvSpPr txBox="1"/>
          <p:nvPr/>
        </p:nvSpPr>
        <p:spPr>
          <a:xfrm>
            <a:off x="1307592" y="1837944"/>
            <a:ext cx="9710928" cy="2031325"/>
          </a:xfrm>
          <a:prstGeom prst="rect">
            <a:avLst/>
          </a:prstGeom>
          <a:noFill/>
        </p:spPr>
        <p:txBody>
          <a:bodyPr wrap="square" rtlCol="0">
            <a:spAutoFit/>
          </a:bodyPr>
          <a:lstStyle/>
          <a:p>
            <a:pPr marL="285750" indent="-285750">
              <a:buFont typeface="Arial" panose="020B0604020202020204" pitchFamily="34" charset="0"/>
              <a:buChar char="•"/>
            </a:pPr>
            <a:r>
              <a:rPr lang="en-CA" dirty="0"/>
              <a:t>Focus on the major/most important points. Don’t include all of the details in the presentation. These can be added verbally as you present.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Avoid using motion/animation. This is distracting and is difficult to interpret without seeing the whole animation and is not very printable.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60174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744" y="512064"/>
            <a:ext cx="3245889"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Prologue Analogy</a:t>
            </a:r>
          </a:p>
        </p:txBody>
      </p:sp>
      <p:sp>
        <p:nvSpPr>
          <p:cNvPr id="3" name="TextBox 2"/>
          <p:cNvSpPr txBox="1"/>
          <p:nvPr/>
        </p:nvSpPr>
        <p:spPr>
          <a:xfrm>
            <a:off x="1033273" y="1463040"/>
            <a:ext cx="9308592" cy="1477328"/>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Think about the knowledge base of the audience. Do they need supplementary information to understand the various aspects of the paper?</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r>
              <a:rPr lang="en-CA" dirty="0" err="1">
                <a:latin typeface="Arial" panose="020B0604020202020204" pitchFamily="34" charset="0"/>
                <a:cs typeface="Arial" panose="020B0604020202020204" pitchFamily="34" charset="0"/>
              </a:rPr>
              <a:t>Eg</a:t>
            </a:r>
            <a:r>
              <a:rPr lang="en-CA" dirty="0">
                <a:latin typeface="Arial" panose="020B0604020202020204" pitchFamily="34" charset="0"/>
                <a:cs typeface="Arial" panose="020B0604020202020204" pitchFamily="34" charset="0"/>
              </a:rPr>
              <a:t>.  Most of you are not immunology students and might not have an understanding of the immunologic basis for the paper. Thus, a few remarks are needed to fill this possible avoid</a:t>
            </a:r>
          </a:p>
        </p:txBody>
      </p:sp>
      <p:sp>
        <p:nvSpPr>
          <p:cNvPr id="4" name="TextBox 3"/>
          <p:cNvSpPr txBox="1"/>
          <p:nvPr/>
        </p:nvSpPr>
        <p:spPr>
          <a:xfrm>
            <a:off x="143219" y="3811836"/>
            <a:ext cx="11931664" cy="400110"/>
          </a:xfrm>
          <a:prstGeom prst="rect">
            <a:avLst/>
          </a:prstGeom>
          <a:noFill/>
        </p:spPr>
        <p:txBody>
          <a:bodyPr wrap="none" rtlCol="0">
            <a:spAutoFit/>
          </a:bodyPr>
          <a:lstStyle/>
          <a:p>
            <a:r>
              <a:rPr lang="en-CA" sz="2000" b="1" dirty="0">
                <a:latin typeface="Arial" panose="020B0604020202020204" pitchFamily="34" charset="0"/>
                <a:cs typeface="Arial" panose="020B0604020202020204" pitchFamily="34" charset="0"/>
              </a:rPr>
              <a:t>Note</a:t>
            </a:r>
            <a:r>
              <a:rPr lang="en-CA" sz="2000" dirty="0">
                <a:latin typeface="Arial" panose="020B0604020202020204" pitchFamily="34" charset="0"/>
                <a:cs typeface="Arial" panose="020B0604020202020204" pitchFamily="34" charset="0"/>
              </a:rPr>
              <a:t>: The prologue might or might not be needed depending upon the knowledge base of the audience.</a:t>
            </a:r>
          </a:p>
        </p:txBody>
      </p:sp>
    </p:spTree>
    <p:extLst>
      <p:ext uri="{BB962C8B-B14F-4D97-AF65-F5344CB8AC3E}">
        <p14:creationId xmlns:p14="http://schemas.microsoft.com/office/powerpoint/2010/main" val="203447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 y="117693"/>
            <a:ext cx="11256263" cy="6740307"/>
          </a:xfrm>
          <a:prstGeom prst="rect">
            <a:avLst/>
          </a:prstGeom>
          <a:noFill/>
        </p:spPr>
        <p:txBody>
          <a:bodyPr wrap="square" rtlCol="0">
            <a:spAutoFit/>
          </a:bodyPr>
          <a:lstStyle/>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Antibodies are large protein molecules that attach to foreign intruders and substances, thereby preventing them from entering and spreading throughout the body, and marking them for destruction by other elements of the immune system when they do gain access to the body.</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There are 5 types of antibodies, each having there own method of action,</a:t>
            </a:r>
          </a:p>
          <a:p>
            <a:pPr algn="just"/>
            <a:r>
              <a:rPr lang="en-CA" dirty="0">
                <a:latin typeface="Arial" panose="020B0604020202020204" pitchFamily="34" charset="0"/>
                <a:cs typeface="Arial" panose="020B0604020202020204" pitchFamily="34" charset="0"/>
              </a:rPr>
              <a:t>        IgM, </a:t>
            </a:r>
            <a:r>
              <a:rPr lang="en-CA" dirty="0" err="1">
                <a:latin typeface="Arial" panose="020B0604020202020204" pitchFamily="34" charset="0"/>
                <a:cs typeface="Arial" panose="020B0604020202020204" pitchFamily="34" charset="0"/>
              </a:rPr>
              <a:t>IgD</a:t>
            </a:r>
            <a:r>
              <a:rPr lang="en-CA" dirty="0">
                <a:latin typeface="Arial" panose="020B0604020202020204" pitchFamily="34" charset="0"/>
                <a:cs typeface="Arial" panose="020B0604020202020204" pitchFamily="34" charset="0"/>
              </a:rPr>
              <a:t>, IgG, IgA &amp; </a:t>
            </a:r>
            <a:r>
              <a:rPr lang="en-CA" dirty="0" err="1">
                <a:latin typeface="Arial" panose="020B0604020202020204" pitchFamily="34" charset="0"/>
                <a:cs typeface="Arial" panose="020B0604020202020204" pitchFamily="34" charset="0"/>
              </a:rPr>
              <a:t>IgE</a:t>
            </a:r>
            <a:r>
              <a:rPr lang="en-CA" dirty="0">
                <a:latin typeface="Arial" panose="020B0604020202020204" pitchFamily="34" charset="0"/>
                <a:cs typeface="Arial" panose="020B0604020202020204" pitchFamily="34" charset="0"/>
              </a:rPr>
              <a:t>.</a:t>
            </a:r>
          </a:p>
          <a:p>
            <a:pPr algn="just"/>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Antibodies are secreted by plasma cells.</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A plasma cell is derived from a type of cell termed a B lymphocyte (B cell) which, upon coming in contact with an intruder, becomes activated, rapidly undergoes many rounds of cell division (termed B </a:t>
            </a:r>
            <a:r>
              <a:rPr lang="en-CA" dirty="0" err="1">
                <a:latin typeface="Arial" panose="020B0604020202020204" pitchFamily="34" charset="0"/>
                <a:cs typeface="Arial" panose="020B0604020202020204" pitchFamily="34" charset="0"/>
              </a:rPr>
              <a:t>immunoblast</a:t>
            </a:r>
            <a:r>
              <a:rPr lang="en-CA" dirty="0">
                <a:latin typeface="Arial" panose="020B0604020202020204" pitchFamily="34" charset="0"/>
                <a:cs typeface="Arial" panose="020B0604020202020204" pitchFamily="34" charset="0"/>
              </a:rPr>
              <a:t> division) and such blasts terminally differentiate into a plasma cells that secrete </a:t>
            </a:r>
            <a:r>
              <a:rPr lang="en-CA" dirty="0" err="1">
                <a:latin typeface="Arial" panose="020B0604020202020204" pitchFamily="34" charset="0"/>
                <a:cs typeface="Arial" panose="020B0604020202020204" pitchFamily="34" charset="0"/>
              </a:rPr>
              <a:t>anitbodies</a:t>
            </a:r>
            <a:r>
              <a:rPr lang="en-CA"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B cells and plasma cells are </a:t>
            </a:r>
            <a:r>
              <a:rPr lang="en-CA" b="1" u="sng" dirty="0">
                <a:latin typeface="Arial" panose="020B0604020202020204" pitchFamily="34" charset="0"/>
                <a:cs typeface="Arial" panose="020B0604020202020204" pitchFamily="34" charset="0"/>
              </a:rPr>
              <a:t>not</a:t>
            </a:r>
            <a:r>
              <a:rPr lang="en-CA" dirty="0">
                <a:latin typeface="Arial" panose="020B0604020202020204" pitchFamily="34" charset="0"/>
                <a:cs typeface="Arial" panose="020B0604020202020204" pitchFamily="34" charset="0"/>
              </a:rPr>
              <a:t> found scattered throughout the body. They reside in specialized sites including:</a:t>
            </a:r>
          </a:p>
          <a:p>
            <a:pPr algn="just"/>
            <a:r>
              <a:rPr lang="en-CA" dirty="0">
                <a:latin typeface="Arial" panose="020B0604020202020204" pitchFamily="34" charset="0"/>
                <a:cs typeface="Arial" panose="020B0604020202020204" pitchFamily="34" charset="0"/>
              </a:rPr>
              <a:t>          - lymph nodes and the spleen</a:t>
            </a:r>
          </a:p>
          <a:p>
            <a:pPr algn="just"/>
            <a:r>
              <a:rPr lang="en-CA" dirty="0">
                <a:latin typeface="Arial" panose="020B0604020202020204" pitchFamily="34" charset="0"/>
                <a:cs typeface="Arial" panose="020B0604020202020204" pitchFamily="34" charset="0"/>
              </a:rPr>
              <a:t>          - bone marrow</a:t>
            </a:r>
          </a:p>
          <a:p>
            <a:pPr algn="just"/>
            <a:r>
              <a:rPr lang="en-CA" dirty="0">
                <a:latin typeface="Arial" panose="020B0604020202020204" pitchFamily="34" charset="0"/>
                <a:cs typeface="Arial" panose="020B0604020202020204" pitchFamily="34" charset="0"/>
              </a:rPr>
              <a:t>          - mucosal lamina propria.</a:t>
            </a:r>
          </a:p>
          <a:p>
            <a:pPr algn="just"/>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Mucosal surfaces are those interfaced with the external environment…gastrointestinal tract, respiratory tract, urogenital tract, lactating breast tissue ducts, ocular orbits, ear canal.</a:t>
            </a:r>
          </a:p>
          <a:p>
            <a:pPr marL="285750" indent="-285750" algn="just">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CA" dirty="0">
                <a:latin typeface="Arial" panose="020B0604020202020204" pitchFamily="34" charset="0"/>
                <a:cs typeface="Arial" panose="020B0604020202020204" pitchFamily="34" charset="0"/>
              </a:rPr>
              <a:t>The lamina propria is the tissue that is found just under the epithelium cell layer which forms the boundary between the mucosal tissue and the outside world.</a:t>
            </a:r>
          </a:p>
        </p:txBody>
      </p:sp>
      <p:sp>
        <p:nvSpPr>
          <p:cNvPr id="3" name="TextBox 2"/>
          <p:cNvSpPr txBox="1"/>
          <p:nvPr/>
        </p:nvSpPr>
        <p:spPr>
          <a:xfrm>
            <a:off x="4663440" y="4570214"/>
            <a:ext cx="6147837"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Foreign material must reach these sites to activate B cells.</a:t>
            </a:r>
          </a:p>
        </p:txBody>
      </p:sp>
      <p:sp>
        <p:nvSpPr>
          <p:cNvPr id="4" name="Right Brace 3"/>
          <p:cNvSpPr/>
          <p:nvPr/>
        </p:nvSpPr>
        <p:spPr>
          <a:xfrm>
            <a:off x="4297680" y="4297680"/>
            <a:ext cx="155448" cy="914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14921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50" name="Picture 2" descr="Click to view full size image"/>
          <p:cNvPicPr>
            <a:picLocks noChangeAspect="1" noChangeArrowheads="1"/>
          </p:cNvPicPr>
          <p:nvPr/>
        </p:nvPicPr>
        <p:blipFill>
          <a:blip r:embed="rId3" cstate="print"/>
          <a:srcRect/>
          <a:stretch>
            <a:fillRect/>
          </a:stretch>
        </p:blipFill>
        <p:spPr bwMode="auto">
          <a:xfrm rot="16200000">
            <a:off x="2225248" y="1965408"/>
            <a:ext cx="4558492" cy="3038996"/>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flipH="1">
            <a:off x="5087888" y="1916832"/>
            <a:ext cx="2088232" cy="144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a:off x="4871864" y="3789040"/>
            <a:ext cx="216024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ight Brace 6"/>
          <p:cNvSpPr/>
          <p:nvPr/>
        </p:nvSpPr>
        <p:spPr>
          <a:xfrm>
            <a:off x="6168008" y="4653136"/>
            <a:ext cx="155448" cy="986408"/>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8" name="TextBox 7"/>
          <p:cNvSpPr txBox="1"/>
          <p:nvPr/>
        </p:nvSpPr>
        <p:spPr>
          <a:xfrm>
            <a:off x="7248129" y="1719096"/>
            <a:ext cx="1581715" cy="369332"/>
          </a:xfrm>
          <a:prstGeom prst="rect">
            <a:avLst/>
          </a:prstGeom>
          <a:noFill/>
        </p:spPr>
        <p:txBody>
          <a:bodyPr wrap="none" rtlCol="0">
            <a:spAutoFit/>
          </a:bodyPr>
          <a:lstStyle/>
          <a:p>
            <a:r>
              <a:rPr lang="en-CA" dirty="0"/>
              <a:t>Intestinal </a:t>
            </a:r>
            <a:r>
              <a:rPr lang="en-CA" dirty="0" err="1"/>
              <a:t>villus</a:t>
            </a:r>
            <a:endParaRPr lang="en-CA" dirty="0"/>
          </a:p>
        </p:txBody>
      </p:sp>
      <p:cxnSp>
        <p:nvCxnSpPr>
          <p:cNvPr id="11" name="Straight Arrow Connector 10"/>
          <p:cNvCxnSpPr/>
          <p:nvPr/>
        </p:nvCxnSpPr>
        <p:spPr>
          <a:xfrm flipH="1" flipV="1">
            <a:off x="5015880" y="2204864"/>
            <a:ext cx="2016224" cy="15841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104112" y="3573017"/>
            <a:ext cx="1008112" cy="646331"/>
          </a:xfrm>
          <a:prstGeom prst="rect">
            <a:avLst/>
          </a:prstGeom>
          <a:noFill/>
        </p:spPr>
        <p:txBody>
          <a:bodyPr wrap="square" rtlCol="0">
            <a:spAutoFit/>
          </a:bodyPr>
          <a:lstStyle/>
          <a:p>
            <a:r>
              <a:rPr lang="en-CA" dirty="0"/>
              <a:t>Lamina propria </a:t>
            </a:r>
          </a:p>
        </p:txBody>
      </p:sp>
      <p:sp>
        <p:nvSpPr>
          <p:cNvPr id="15" name="TextBox 14"/>
          <p:cNvSpPr txBox="1"/>
          <p:nvPr/>
        </p:nvSpPr>
        <p:spPr>
          <a:xfrm>
            <a:off x="6456040" y="4941168"/>
            <a:ext cx="1258358" cy="369332"/>
          </a:xfrm>
          <a:prstGeom prst="rect">
            <a:avLst/>
          </a:prstGeom>
          <a:noFill/>
        </p:spPr>
        <p:txBody>
          <a:bodyPr wrap="none" rtlCol="0">
            <a:spAutoFit/>
          </a:bodyPr>
          <a:lstStyle/>
          <a:p>
            <a:r>
              <a:rPr lang="en-CA" dirty="0" err="1"/>
              <a:t>Submucosa</a:t>
            </a:r>
            <a:endParaRPr lang="en-CA" dirty="0"/>
          </a:p>
        </p:txBody>
      </p:sp>
      <p:sp>
        <p:nvSpPr>
          <p:cNvPr id="10" name="TextBox 9"/>
          <p:cNvSpPr txBox="1"/>
          <p:nvPr/>
        </p:nvSpPr>
        <p:spPr>
          <a:xfrm>
            <a:off x="2510098" y="301760"/>
            <a:ext cx="5155579"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Small Intestine, H&amp;E staining</a:t>
            </a:r>
          </a:p>
        </p:txBody>
      </p:sp>
    </p:spTree>
    <p:extLst>
      <p:ext uri="{BB962C8B-B14F-4D97-AF65-F5344CB8AC3E}">
        <p14:creationId xmlns:p14="http://schemas.microsoft.com/office/powerpoint/2010/main" val="13428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6019" y="454696"/>
            <a:ext cx="2602059" cy="523220"/>
          </a:xfrm>
          <a:prstGeom prst="rect">
            <a:avLst/>
          </a:prstGeom>
          <a:noFill/>
        </p:spPr>
        <p:txBody>
          <a:bodyPr wrap="none" rtlCol="0">
            <a:spAutoFit/>
          </a:bodyPr>
          <a:lstStyle/>
          <a:p>
            <a:r>
              <a:rPr lang="en-CA" sz="2800" b="1" dirty="0">
                <a:latin typeface="Arial" panose="020B0604020202020204" pitchFamily="34" charset="0"/>
                <a:cs typeface="Arial" panose="020B0604020202020204" pitchFamily="34" charset="0"/>
              </a:rPr>
              <a:t>Today’s Paper</a:t>
            </a:r>
          </a:p>
        </p:txBody>
      </p:sp>
      <p:sp>
        <p:nvSpPr>
          <p:cNvPr id="3" name="TextBox 2"/>
          <p:cNvSpPr txBox="1"/>
          <p:nvPr/>
        </p:nvSpPr>
        <p:spPr>
          <a:xfrm>
            <a:off x="1874520" y="1207008"/>
            <a:ext cx="8276689" cy="923330"/>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Evidence for a Common Mucosal Immunologic System</a:t>
            </a:r>
          </a:p>
          <a:p>
            <a:pPr marL="342900" indent="-342900">
              <a:buAutoNum type="arabicPeriod"/>
            </a:pPr>
            <a:r>
              <a:rPr lang="en-CA" dirty="0">
                <a:latin typeface="Arial" panose="020B0604020202020204" pitchFamily="34" charset="0"/>
                <a:cs typeface="Arial" panose="020B0604020202020204" pitchFamily="34" charset="0"/>
              </a:rPr>
              <a:t>Migration of B </a:t>
            </a:r>
            <a:r>
              <a:rPr lang="en-CA" dirty="0" err="1">
                <a:latin typeface="Arial" panose="020B0604020202020204" pitchFamily="34" charset="0"/>
                <a:cs typeface="Arial" panose="020B0604020202020204" pitchFamily="34" charset="0"/>
              </a:rPr>
              <a:t>Immunoblasts</a:t>
            </a:r>
            <a:r>
              <a:rPr lang="en-CA" dirty="0">
                <a:latin typeface="Arial" panose="020B0604020202020204" pitchFamily="34" charset="0"/>
                <a:cs typeface="Arial" panose="020B0604020202020204" pitchFamily="34" charset="0"/>
              </a:rPr>
              <a:t> into Intestinal, Respiratory and Genital Tissues</a:t>
            </a:r>
          </a:p>
          <a:p>
            <a:r>
              <a:rPr lang="en-CA" dirty="0">
                <a:latin typeface="Arial" panose="020B0604020202020204" pitchFamily="34" charset="0"/>
                <a:cs typeface="Arial" panose="020B0604020202020204" pitchFamily="34" charset="0"/>
              </a:rPr>
              <a:t>       J. </a:t>
            </a:r>
            <a:r>
              <a:rPr lang="en-CA" dirty="0" err="1">
                <a:latin typeface="Arial" panose="020B0604020202020204" pitchFamily="34" charset="0"/>
                <a:cs typeface="Arial" panose="020B0604020202020204" pitchFamily="34" charset="0"/>
              </a:rPr>
              <a:t>Immunol</a:t>
            </a:r>
            <a:r>
              <a:rPr lang="en-CA" dirty="0">
                <a:latin typeface="Arial" panose="020B0604020202020204" pitchFamily="34" charset="0"/>
                <a:cs typeface="Arial" panose="020B0604020202020204" pitchFamily="34" charset="0"/>
              </a:rPr>
              <a:t>. 122:1892 (1979)</a:t>
            </a:r>
          </a:p>
        </p:txBody>
      </p:sp>
      <p:sp>
        <p:nvSpPr>
          <p:cNvPr id="4" name="TextBox 3"/>
          <p:cNvSpPr txBox="1"/>
          <p:nvPr/>
        </p:nvSpPr>
        <p:spPr>
          <a:xfrm>
            <a:off x="1524846" y="2588523"/>
            <a:ext cx="10307271" cy="1200329"/>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This paper concerns the origin of IgA antibodies in the secretions produced at mucosal surfaces.</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This paper is a pivotal report as it forms the cellular basis for oral immunization against mucosal pathogens inhabiting various mucosal sites.</a:t>
            </a:r>
          </a:p>
        </p:txBody>
      </p:sp>
      <p:sp>
        <p:nvSpPr>
          <p:cNvPr id="5" name="TextBox 4"/>
          <p:cNvSpPr txBox="1"/>
          <p:nvPr/>
        </p:nvSpPr>
        <p:spPr>
          <a:xfrm>
            <a:off x="2768807" y="4737253"/>
            <a:ext cx="6032613" cy="646331"/>
          </a:xfrm>
          <a:prstGeom prst="rect">
            <a:avLst/>
          </a:prstGeom>
          <a:noFill/>
        </p:spPr>
        <p:txBody>
          <a:bodyPr wrap="none" rtlCol="0">
            <a:spAutoFit/>
          </a:bodyPr>
          <a:lstStyle/>
          <a:p>
            <a:r>
              <a:rPr lang="en-CA" sz="3600" u="sng" dirty="0">
                <a:latin typeface="Arial" panose="020B0604020202020204" pitchFamily="34" charset="0"/>
                <a:cs typeface="Arial" panose="020B0604020202020204" pitchFamily="34" charset="0"/>
              </a:rPr>
              <a:t>End of the Prologue Analogy</a:t>
            </a:r>
          </a:p>
        </p:txBody>
      </p:sp>
    </p:spTree>
    <p:extLst>
      <p:ext uri="{BB962C8B-B14F-4D97-AF65-F5344CB8AC3E}">
        <p14:creationId xmlns:p14="http://schemas.microsoft.com/office/powerpoint/2010/main" val="95947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5891</TotalTime>
  <Words>2690</Words>
  <Application>Microsoft Office PowerPoint</Application>
  <PresentationFormat>Widescreen</PresentationFormat>
  <Paragraphs>257</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McDermott</dc:creator>
  <cp:lastModifiedBy>Mark McDermott</cp:lastModifiedBy>
  <cp:revision>93</cp:revision>
  <dcterms:created xsi:type="dcterms:W3CDTF">2016-10-19T15:11:49Z</dcterms:created>
  <dcterms:modified xsi:type="dcterms:W3CDTF">2016-11-08T14:03:48Z</dcterms:modified>
</cp:coreProperties>
</file>